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4099" r:id="rId2"/>
  </p:sldMasterIdLst>
  <p:notesMasterIdLst>
    <p:notesMasterId r:id="rId36"/>
  </p:notesMasterIdLst>
  <p:handoutMasterIdLst>
    <p:handoutMasterId r:id="rId37"/>
  </p:handoutMasterIdLst>
  <p:sldIdLst>
    <p:sldId id="1199" r:id="rId3"/>
    <p:sldId id="1228" r:id="rId4"/>
    <p:sldId id="1200" r:id="rId5"/>
    <p:sldId id="1201" r:id="rId6"/>
    <p:sldId id="1229" r:id="rId7"/>
    <p:sldId id="1202" r:id="rId8"/>
    <p:sldId id="1211" r:id="rId9"/>
    <p:sldId id="1203" r:id="rId10"/>
    <p:sldId id="1234" r:id="rId11"/>
    <p:sldId id="1235" r:id="rId12"/>
    <p:sldId id="1230" r:id="rId13"/>
    <p:sldId id="1231" r:id="rId14"/>
    <p:sldId id="1204" r:id="rId15"/>
    <p:sldId id="1213" r:id="rId16"/>
    <p:sldId id="1232" r:id="rId17"/>
    <p:sldId id="1205" r:id="rId18"/>
    <p:sldId id="1206" r:id="rId19"/>
    <p:sldId id="1215" r:id="rId20"/>
    <p:sldId id="1216" r:id="rId21"/>
    <p:sldId id="1218" r:id="rId22"/>
    <p:sldId id="1219" r:id="rId23"/>
    <p:sldId id="1220" r:id="rId24"/>
    <p:sldId id="1221" r:id="rId25"/>
    <p:sldId id="1222" r:id="rId26"/>
    <p:sldId id="1223" r:id="rId27"/>
    <p:sldId id="1224" r:id="rId28"/>
    <p:sldId id="1225" r:id="rId29"/>
    <p:sldId id="1226" r:id="rId30"/>
    <p:sldId id="1227" r:id="rId31"/>
    <p:sldId id="1237" r:id="rId32"/>
    <p:sldId id="1233" r:id="rId33"/>
    <p:sldId id="1236" r:id="rId34"/>
    <p:sldId id="1018" r:id="rId3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Arial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6" autoAdjust="0"/>
    <p:restoredTop sz="83289"/>
  </p:normalViewPr>
  <p:slideViewPr>
    <p:cSldViewPr snapToGrid="0" snapToObjects="1">
      <p:cViewPr varScale="1">
        <p:scale>
          <a:sx n="98" d="100"/>
          <a:sy n="98" d="100"/>
        </p:scale>
        <p:origin x="260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handoutMaster" Target="handoutMasters/handout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PMingLiU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PMingLiU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PMingLiU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PMingLiU" charset="0"/>
              </a:defRPr>
            </a:lvl1pPr>
          </a:lstStyle>
          <a:p>
            <a:pPr>
              <a:defRPr/>
            </a:pPr>
            <a:fld id="{BA9611C0-22CD-3B4D-A545-A25F1CC1E2EE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28096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zh-CN" noProof="0"/>
              <a:t>Textmasterformate durch Klicken bearbeiten</a:t>
            </a:r>
          </a:p>
          <a:p>
            <a:pPr lvl="1"/>
            <a:r>
              <a:rPr lang="de-DE" altLang="zh-CN" noProof="0"/>
              <a:t>Zweite Ebene</a:t>
            </a:r>
          </a:p>
          <a:p>
            <a:pPr lvl="2"/>
            <a:r>
              <a:rPr lang="de-DE" altLang="zh-CN" noProof="0"/>
              <a:t>Dritte Ebene</a:t>
            </a:r>
          </a:p>
          <a:p>
            <a:pPr lvl="3"/>
            <a:r>
              <a:rPr lang="de-DE" altLang="zh-CN" noProof="0"/>
              <a:t>Vierte Ebene</a:t>
            </a:r>
          </a:p>
          <a:p>
            <a:pPr lvl="4"/>
            <a:r>
              <a:rPr lang="de-DE" altLang="zh-CN" noProof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de-DE" altLang="zh-CN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91BB238-3B1B-EE4E-BFC2-DF2FE134C0D2}" type="slidenum">
              <a:rPr lang="de-DE" altLang="zh-CN"/>
              <a:pPr>
                <a:defRPr/>
              </a:pPr>
              <a:t>‹#›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10557670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BB238-3B1B-EE4E-BFC2-DF2FE134C0D2}" type="slidenum">
              <a:rPr lang="de-DE" altLang="zh-CN" smtClean="0"/>
              <a:pPr>
                <a:defRPr/>
              </a:pPr>
              <a:t>1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2091114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 is because the magnetic field produced by the loudspeaker</a:t>
            </a:r>
          </a:p>
          <a:p>
            <a:r>
              <a:rPr lang="en-US" altLang="zh-CN" dirty="0"/>
              <a:t>can only be detected within a short range. However, the</a:t>
            </a:r>
          </a:p>
          <a:p>
            <a:r>
              <a:rPr lang="en-US" altLang="zh-CN" dirty="0"/>
              <a:t>distance between the smartphone and the sound source is</a:t>
            </a:r>
          </a:p>
          <a:p>
            <a:r>
              <a:rPr lang="en-US" altLang="zh-CN" dirty="0"/>
              <a:t>hard to measure. Therefore, we design non-intrusive use cases</a:t>
            </a:r>
          </a:p>
          <a:p>
            <a:r>
              <a:rPr lang="en-US" altLang="zh-CN" dirty="0"/>
              <a:t>to confine the moving pattern of the smartphone and assist</a:t>
            </a:r>
          </a:p>
          <a:p>
            <a:r>
              <a:rPr lang="en-US" altLang="zh-CN" dirty="0"/>
              <a:t>in measuring the distance. As shown in Fig. 3, our scheme</a:t>
            </a:r>
          </a:p>
          <a:p>
            <a:r>
              <a:rPr lang="en-US" altLang="zh-CN" dirty="0"/>
              <a:t>requires the user first to open our mobile application and</a:t>
            </a:r>
          </a:p>
          <a:p>
            <a:r>
              <a:rPr lang="en-US" altLang="zh-CN" dirty="0"/>
              <a:t>hold the smartphone near his head vertically or horizontally</a:t>
            </a:r>
          </a:p>
          <a:p>
            <a:r>
              <a:rPr lang="en-US" altLang="zh-CN" dirty="0"/>
              <a:t>(a similar interaction model has been adopted by [11]); the</a:t>
            </a:r>
          </a:p>
          <a:p>
            <a:r>
              <a:rPr lang="en-US" altLang="zh-CN" dirty="0"/>
              <a:t>user starts speaking the voice command while moving the</a:t>
            </a:r>
          </a:p>
          <a:p>
            <a:r>
              <a:rPr lang="en-US" altLang="zh-CN" dirty="0"/>
              <a:t>smartphone towards his or her mouth at the same time. Finally,</a:t>
            </a:r>
          </a:p>
          <a:p>
            <a:r>
              <a:rPr lang="en-US" altLang="zh-CN" dirty="0"/>
              <a:t>the user waits for our application to verify his identity. During</a:t>
            </a:r>
          </a:p>
          <a:p>
            <a:r>
              <a:rPr lang="en-US" altLang="zh-CN" dirty="0"/>
              <a:t>this process, our application first collects the acoustic data and</a:t>
            </a:r>
          </a:p>
          <a:p>
            <a:r>
              <a:rPr lang="en-US" altLang="zh-CN" dirty="0"/>
              <a:t>the reading of the inertial sensors, and then feeds them into</a:t>
            </a:r>
          </a:p>
          <a:p>
            <a:r>
              <a:rPr lang="en-US" altLang="zh-CN" dirty="0"/>
              <a:t>the verification pipeline.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BB238-3B1B-EE4E-BFC2-DF2FE134C0D2}" type="slidenum">
              <a:rPr lang="de-DE" altLang="zh-CN" smtClean="0"/>
              <a:pPr>
                <a:defRPr/>
              </a:pPr>
              <a:t>17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32133131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BB238-3B1B-EE4E-BFC2-DF2FE134C0D2}" type="slidenum">
              <a:rPr lang="de-DE" altLang="zh-CN" smtClean="0"/>
              <a:pPr>
                <a:defRPr/>
              </a:pPr>
              <a:t>22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1903313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BB238-3B1B-EE4E-BFC2-DF2FE134C0D2}" type="slidenum">
              <a:rPr lang="de-DE" altLang="zh-CN" smtClean="0"/>
              <a:pPr>
                <a:defRPr/>
              </a:pPr>
              <a:t>23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1342422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BB238-3B1B-EE4E-BFC2-DF2FE134C0D2}" type="slidenum">
              <a:rPr lang="de-DE" altLang="zh-CN" smtClean="0"/>
              <a:pPr>
                <a:defRPr/>
              </a:pPr>
              <a:t>32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1120314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Voice, as a convenient and efficient way of information delivery, has a significant advantage over the conventional</a:t>
            </a:r>
          </a:p>
          <a:p>
            <a:r>
              <a:rPr lang="en-US" altLang="zh-CN" dirty="0"/>
              <a:t>keyboard-based input methods, especially on small mobile devices</a:t>
            </a:r>
          </a:p>
          <a:p>
            <a:r>
              <a:rPr lang="en-US" altLang="zh-CN" dirty="0"/>
              <a:t>such as smartphones and smartwatches.</a:t>
            </a:r>
          </a:p>
          <a:p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No</a:t>
            </a:r>
            <a:r>
              <a:rPr lang="en-US" altLang="zh-CN" baseline="0" dirty="0"/>
              <a:t> memorization: use the special features inside the voice to authenticate (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your voice is unique</a:t>
            </a:r>
            <a:r>
              <a:rPr lang="en-US" altLang="zh-CN" baseline="0" dirty="0"/>
              <a:t>).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The 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Pharynx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 is the main resonating chamber for the 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voice + </a:t>
            </a:r>
            <a:r>
              <a:rPr lang="en-US" altLang="zh-CN" dirty="0"/>
              <a:t>physical shape of the vocal tract</a:t>
            </a:r>
            <a:r>
              <a:rPr lang="en-US" altLang="zh-CN" baseline="0" dirty="0"/>
              <a:t> + </a:t>
            </a:r>
            <a:r>
              <a:rPr lang="en-US" altLang="zh-CN" dirty="0"/>
              <a:t>motion of the mouth and pronunciations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  <a:sym typeface="Wingdings" panose="05000000000000000000" pitchFamily="2" charset="2"/>
              </a:rPr>
              <a:t> </a:t>
            </a:r>
            <a:r>
              <a:rPr lang="en-US" altLang="zh-CN" sz="1200" b="1" dirty="0"/>
              <a:t>biometrics authentication </a:t>
            </a:r>
            <a:r>
              <a:rPr lang="en-US" altLang="zh-CN" sz="1200" b="1" dirty="0">
                <a:sym typeface="Wingdings" panose="05000000000000000000" pitchFamily="2" charset="2"/>
              </a:rPr>
              <a:t> 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  <a:sym typeface="Wingdings" panose="05000000000000000000" pitchFamily="2" charset="2"/>
              </a:rPr>
              <a:t>No need to remember the password</a:t>
            </a:r>
            <a:endParaRPr lang="en-US" altLang="zh-CN" dirty="0"/>
          </a:p>
          <a:p>
            <a:r>
              <a:rPr lang="en-US" altLang="zh-CN" dirty="0"/>
              <a:t>Low cost:</a:t>
            </a:r>
            <a:r>
              <a:rPr lang="en-US" altLang="zh-CN" baseline="0" dirty="0"/>
              <a:t> Use microphone to capture voice </a:t>
            </a:r>
            <a:r>
              <a:rPr lang="en-US" altLang="zh-CN" baseline="0" dirty="0">
                <a:sym typeface="Wingdings" panose="05000000000000000000" pitchFamily="2" charset="2"/>
              </a:rPr>
              <a:t></a:t>
            </a:r>
            <a:r>
              <a:rPr lang="zh-CN" altLang="en-US" baseline="0" dirty="0">
                <a:sym typeface="Wingdings" panose="05000000000000000000" pitchFamily="2" charset="2"/>
              </a:rPr>
              <a:t> </a:t>
            </a:r>
            <a:r>
              <a:rPr lang="en-US" altLang="zh-CN" baseline="0" dirty="0">
                <a:sym typeface="Wingdings" panose="05000000000000000000" pitchFamily="2" charset="2"/>
              </a:rPr>
              <a:t>cheap, widely adopted</a:t>
            </a:r>
          </a:p>
          <a:p>
            <a:r>
              <a:rPr lang="en-US" altLang="zh-CN" dirty="0"/>
              <a:t>Easy to Use:</a:t>
            </a:r>
            <a:r>
              <a:rPr lang="en-US" altLang="zh-CN" baseline="0" dirty="0"/>
              <a:t> </a:t>
            </a:r>
            <a:r>
              <a:rPr lang="en-US" altLang="zh-CN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BB238-3B1B-EE4E-BFC2-DF2FE134C0D2}" type="slidenum">
              <a:rPr lang="de-DE" altLang="zh-CN" smtClean="0"/>
              <a:pPr>
                <a:defRPr/>
              </a:pPr>
              <a:t>3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1497474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ym typeface="Wingdings" panose="05000000000000000000" pitchFamily="2" charset="2"/>
              </a:rPr>
              <a:t>Voice-enable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Logins</a:t>
            </a:r>
            <a:r>
              <a:rPr kumimoji="1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: </a:t>
            </a:r>
            <a:r>
              <a:rPr kumimoji="1" lang="en-US" altLang="zh-CN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Google has integrated it into Android operating systems to allow users to unlock mobile devices, and </a:t>
            </a:r>
            <a:r>
              <a:rPr kumimoji="1" lang="en-US" altLang="zh-CN" sz="1200" kern="1200" baseline="0" dirty="0" err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Tencent</a:t>
            </a:r>
            <a:r>
              <a:rPr kumimoji="1" lang="en-US" altLang="zh-CN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has updated its WeChat mobile app to support voice logins.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kern="1200" baseline="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0" i="0" kern="1200" dirty="0" err="1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SayPay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 Technologies provides cutting-edge biometric and voice-enabled solutions. Our solutions enable users to 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securely access enterprise environments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, 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approve high-value wires and brokerage orders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, 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sign in and make bill payments without PINs and passwords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, and </a:t>
            </a: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transaction financial functions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with </a:t>
            </a:r>
            <a:r>
              <a:rPr kumimoji="1" lang="en-US" altLang="zh-CN" sz="1200" b="1" i="0" kern="1200" dirty="0">
                <a:solidFill>
                  <a:srgbClr val="FF0000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just the sound of their voices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b="1" i="0" kern="12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HSBC is launching voice recognition and touch security services in the UK in a big leap towards the introduction of biometric banking.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BB238-3B1B-EE4E-BFC2-DF2FE134C0D2}" type="slidenum">
              <a:rPr lang="de-DE" altLang="zh-CN" smtClean="0"/>
              <a:pPr>
                <a:defRPr/>
              </a:pPr>
              <a:t>4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1607781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Voice Morphing Attack. In this type of attack,</a:t>
            </a:r>
            <a:r>
              <a:rPr lang="en-US" altLang="zh-CN" baseline="0" dirty="0"/>
              <a:t> </a:t>
            </a:r>
            <a:r>
              <a:rPr lang="en-US" altLang="zh-CN" dirty="0"/>
              <a:t>the attacker is able to imitate the target’s voice by applying</a:t>
            </a:r>
            <a:r>
              <a:rPr lang="en-US" altLang="zh-CN" baseline="0" dirty="0"/>
              <a:t> </a:t>
            </a:r>
            <a:r>
              <a:rPr lang="en-US" altLang="zh-CN" dirty="0"/>
              <a:t>voice morphing (conversion) techniques.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Voice Synthesize  (Example: </a:t>
            </a:r>
            <a:r>
              <a:rPr lang="en-US" altLang="zh-CN" b="1" dirty="0"/>
              <a:t>Adobe VOCO</a:t>
            </a:r>
            <a:r>
              <a:rPr lang="en-US" altLang="zh-CN" dirty="0"/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Attack:</a:t>
            </a:r>
            <a:r>
              <a:rPr lang="en-US" altLang="zh-CN" baseline="0" dirty="0"/>
              <a:t> </a:t>
            </a:r>
            <a:r>
              <a:rPr lang="en-US" altLang="zh-CN" dirty="0"/>
              <a:t>This type of attacker is</a:t>
            </a:r>
            <a:r>
              <a:rPr lang="en-US" altLang="zh-CN" baseline="0" dirty="0"/>
              <a:t> </a:t>
            </a:r>
            <a:r>
              <a:rPr lang="en-US" altLang="zh-CN" dirty="0"/>
              <a:t>able to synthesize target voice by using the state-of-the-art</a:t>
            </a:r>
            <a:r>
              <a:rPr lang="en-US" altLang="zh-CN" baseline="0" dirty="0"/>
              <a:t> </a:t>
            </a:r>
            <a:r>
              <a:rPr lang="en-US" altLang="zh-CN" dirty="0"/>
              <a:t>speech synthesizers techniques.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We assume the attacker is </a:t>
            </a:r>
            <a:r>
              <a:rPr lang="en-US" altLang="zh-CN" dirty="0" err="1"/>
              <a:t>ableto</a:t>
            </a:r>
            <a:r>
              <a:rPr lang="en-US" altLang="zh-CN" dirty="0"/>
              <a:t> use text-to-speech (TTS) technique to generate the natural-sounding synthetic speech of the targeted user from any </a:t>
            </a:r>
            <a:r>
              <a:rPr lang="en-US" altLang="zh-CN" dirty="0" err="1"/>
              <a:t>inputtexts</a:t>
            </a:r>
            <a:r>
              <a:rPr lang="en-US" altLang="zh-CN" dirty="0"/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 attacker tries to spoof the speaker verification</a:t>
            </a:r>
            <a:r>
              <a:rPr lang="en-US" altLang="zh-CN" baseline="0" dirty="0"/>
              <a:t> </a:t>
            </a:r>
            <a:r>
              <a:rPr lang="en-US" altLang="zh-CN" dirty="0"/>
              <a:t>system by directly broadcasting the synthetic voice using a</a:t>
            </a:r>
            <a:r>
              <a:rPr lang="en-US" altLang="zh-CN" baseline="0" dirty="0"/>
              <a:t> </a:t>
            </a:r>
            <a:r>
              <a:rPr lang="en-US" altLang="zh-CN" dirty="0"/>
              <a:t>loudspeaker.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BB238-3B1B-EE4E-BFC2-DF2FE134C0D2}" type="slidenum">
              <a:rPr lang="de-DE" altLang="zh-CN" smtClean="0"/>
              <a:pPr>
                <a:defRPr/>
              </a:pPr>
              <a:t>6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1432744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latin typeface="URWPalladioL" charset="0"/>
              </a:rPr>
              <a:t>Hence,</a:t>
            </a:r>
            <a:r>
              <a:rPr lang="zh-CN" altLang="en-US" b="1" dirty="0">
                <a:latin typeface="URWPalladioL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URWPalladioL" charset="0"/>
              </a:rPr>
              <a:t>more robust designs</a:t>
            </a:r>
            <a:r>
              <a:rPr lang="en-US" altLang="zh-CN" b="1" dirty="0">
                <a:latin typeface="URWPalladioL" charset="0"/>
              </a:rPr>
              <a:t> resilient to </a:t>
            </a:r>
            <a:r>
              <a:rPr lang="en-US" altLang="zh-CN" b="1" dirty="0">
                <a:solidFill>
                  <a:srgbClr val="FF0000"/>
                </a:solidFill>
                <a:latin typeface="URWPalladioL" charset="0"/>
              </a:rPr>
              <a:t>both human-based and machine-based voice impersonation attacks </a:t>
            </a:r>
            <a:r>
              <a:rPr lang="en-US" altLang="zh-CN" b="1" dirty="0">
                <a:latin typeface="URWPalladioL" charset="0"/>
              </a:rPr>
              <a:t>are in great demand yet to be fully explored. </a:t>
            </a:r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The traditional methods of defending against the voice</a:t>
            </a:r>
            <a:r>
              <a:rPr lang="en-US" altLang="zh-CN" baseline="0" dirty="0"/>
              <a:t> </a:t>
            </a:r>
            <a:r>
              <a:rPr lang="en-US" altLang="zh-CN" dirty="0"/>
              <a:t>impersonation attacks require an automatic speaker verification</a:t>
            </a:r>
            <a:r>
              <a:rPr lang="en-US" altLang="zh-CN" baseline="0" dirty="0"/>
              <a:t> </a:t>
            </a:r>
            <a:r>
              <a:rPr lang="en-US" altLang="zh-CN" dirty="0"/>
              <a:t>(ASV) system, which employs unique spectral and prosodic</a:t>
            </a:r>
            <a:r>
              <a:rPr lang="en-US" altLang="zh-CN" baseline="0" dirty="0"/>
              <a:t> </a:t>
            </a:r>
            <a:r>
              <a:rPr lang="en-US" altLang="zh-CN" dirty="0"/>
              <a:t>features of a user’s voice for user authentication.</a:t>
            </a:r>
          </a:p>
          <a:p>
            <a:endParaRPr lang="en-US" altLang="zh-CN" dirty="0"/>
          </a:p>
          <a:p>
            <a:r>
              <a:rPr lang="en-US" altLang="zh-CN" dirty="0"/>
              <a:t>However, current ASV systems are far from perfect. While</a:t>
            </a:r>
            <a:r>
              <a:rPr lang="en-US" altLang="zh-CN" baseline="0" dirty="0"/>
              <a:t> </a:t>
            </a:r>
            <a:r>
              <a:rPr lang="en-US" altLang="zh-CN" dirty="0"/>
              <a:t>they are effective in detecting human-based voice impersonation attacks (human voice imitation) they are widely</a:t>
            </a:r>
            <a:r>
              <a:rPr lang="en-US" altLang="zh-CN" baseline="0" dirty="0"/>
              <a:t> </a:t>
            </a:r>
            <a:r>
              <a:rPr lang="en-US" altLang="zh-CN" dirty="0"/>
              <a:t>known for their inability to detect voice replay attacks.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BB238-3B1B-EE4E-BFC2-DF2FE134C0D2}" type="slidenum">
              <a:rPr lang="de-DE" altLang="zh-CN" smtClean="0"/>
              <a:pPr>
                <a:defRPr/>
              </a:pPr>
              <a:t>8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3345539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 key insight is to detect the magnetic field produced by the conventional loudspeakers. By using the magnetometer (compass) in modern smartphones, we can distinguish</a:t>
            </a:r>
            <a:r>
              <a:rPr lang="en-US" altLang="zh-CN" baseline="0" dirty="0"/>
              <a:t> </a:t>
            </a:r>
            <a:r>
              <a:rPr lang="en-US" altLang="zh-CN" dirty="0"/>
              <a:t>between a human speaker and a computer loudspeaker, since</a:t>
            </a:r>
            <a:r>
              <a:rPr lang="en-US" altLang="zh-CN" baseline="0" dirty="0"/>
              <a:t> </a:t>
            </a:r>
            <a:r>
              <a:rPr lang="en-US" altLang="zh-CN" dirty="0"/>
              <a:t>the human vocal tract would not produce any magnetic field.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BB238-3B1B-EE4E-BFC2-DF2FE134C0D2}" type="slidenum">
              <a:rPr lang="de-DE" altLang="zh-CN" smtClean="0"/>
              <a:pPr>
                <a:defRPr/>
              </a:pPr>
              <a:t>12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94408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 key insight is to detect the magnetic field produced by the conventional loudspeakers. By using the magnetometer (compass) in modern smartphones, we can distinguish</a:t>
            </a:r>
            <a:r>
              <a:rPr lang="en-US" altLang="zh-CN" baseline="0" dirty="0"/>
              <a:t> </a:t>
            </a:r>
            <a:r>
              <a:rPr lang="en-US" altLang="zh-CN" dirty="0"/>
              <a:t>between a human speaker and a computer loudspeaker, since</a:t>
            </a:r>
            <a:r>
              <a:rPr lang="en-US" altLang="zh-CN" baseline="0" dirty="0"/>
              <a:t> </a:t>
            </a:r>
            <a:r>
              <a:rPr lang="en-US" altLang="zh-CN" dirty="0"/>
              <a:t>the human vocal tract would not produce any magnetic field.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BB238-3B1B-EE4E-BFC2-DF2FE134C0D2}" type="slidenum">
              <a:rPr lang="de-DE" altLang="zh-CN" smtClean="0"/>
              <a:pPr>
                <a:defRPr/>
              </a:pPr>
              <a:t>13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864053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 is because the magnetic field produced by the loudspeaker</a:t>
            </a:r>
            <a:r>
              <a:rPr lang="en-US" altLang="zh-CN" baseline="0" dirty="0"/>
              <a:t> </a:t>
            </a:r>
            <a:r>
              <a:rPr lang="en-US" altLang="zh-CN" dirty="0"/>
              <a:t>can only be detected within a short range. </a:t>
            </a:r>
          </a:p>
          <a:p>
            <a:r>
              <a:rPr lang="en-US" altLang="zh-CN" dirty="0"/>
              <a:t>However, the</a:t>
            </a:r>
            <a:r>
              <a:rPr lang="en-US" altLang="zh-CN" baseline="0" dirty="0"/>
              <a:t> </a:t>
            </a:r>
            <a:r>
              <a:rPr lang="en-US" altLang="zh-CN" dirty="0"/>
              <a:t>distance between the smartphone and the sound source is</a:t>
            </a:r>
            <a:r>
              <a:rPr lang="en-US" altLang="zh-CN" baseline="0" dirty="0"/>
              <a:t> </a:t>
            </a:r>
            <a:r>
              <a:rPr lang="en-US" altLang="zh-CN" dirty="0"/>
              <a:t>hard to measure. </a:t>
            </a:r>
          </a:p>
          <a:p>
            <a:r>
              <a:rPr lang="en-US" altLang="zh-CN" dirty="0"/>
              <a:t>Therefore, we design non-intrusive use cases</a:t>
            </a:r>
            <a:r>
              <a:rPr lang="en-US" altLang="zh-CN" baseline="0" dirty="0"/>
              <a:t> </a:t>
            </a:r>
            <a:r>
              <a:rPr lang="en-US" altLang="zh-CN" dirty="0"/>
              <a:t>to confine the moving pattern of the smartphone and assist</a:t>
            </a:r>
            <a:r>
              <a:rPr lang="en-US" altLang="zh-CN" baseline="0" dirty="0"/>
              <a:t> </a:t>
            </a:r>
            <a:r>
              <a:rPr lang="en-US" altLang="zh-CN" dirty="0"/>
              <a:t>in measuring the distance. </a:t>
            </a:r>
          </a:p>
          <a:p>
            <a:r>
              <a:rPr lang="en-US" altLang="zh-CN" dirty="0"/>
              <a:t>As shown in this Figure, our scheme</a:t>
            </a:r>
            <a:r>
              <a:rPr lang="en-US" altLang="zh-CN" baseline="0" dirty="0"/>
              <a:t> </a:t>
            </a:r>
            <a:r>
              <a:rPr lang="en-US" altLang="zh-CN" dirty="0"/>
              <a:t>requires the user first to open our mobile application and</a:t>
            </a:r>
            <a:r>
              <a:rPr lang="en-US" altLang="zh-CN" baseline="0" dirty="0"/>
              <a:t> </a:t>
            </a:r>
            <a:r>
              <a:rPr lang="en-US" altLang="zh-CN" dirty="0"/>
              <a:t>hold the smartphone near his head vertically or horizontally</a:t>
            </a:r>
            <a:r>
              <a:rPr lang="en-US" altLang="zh-CN" baseline="0" dirty="0"/>
              <a:t> </a:t>
            </a:r>
            <a:r>
              <a:rPr lang="en-US" altLang="zh-CN" dirty="0"/>
              <a:t>(a similar interaction model has been adopted by [11]); </a:t>
            </a:r>
          </a:p>
          <a:p>
            <a:r>
              <a:rPr lang="en-US" altLang="zh-CN" dirty="0"/>
              <a:t>The</a:t>
            </a:r>
            <a:r>
              <a:rPr lang="en-US" altLang="zh-CN" baseline="0" dirty="0"/>
              <a:t> </a:t>
            </a:r>
            <a:r>
              <a:rPr lang="en-US" altLang="zh-CN" dirty="0"/>
              <a:t>user starts speaking the voice command while moving the</a:t>
            </a:r>
            <a:r>
              <a:rPr lang="en-US" altLang="zh-CN" baseline="0" dirty="0"/>
              <a:t> </a:t>
            </a:r>
            <a:r>
              <a:rPr lang="en-US" altLang="zh-CN" dirty="0"/>
              <a:t>smartphone towards his or her mouth at the same time. </a:t>
            </a:r>
          </a:p>
          <a:p>
            <a:r>
              <a:rPr lang="en-US" altLang="zh-CN" dirty="0"/>
              <a:t>Finally,</a:t>
            </a:r>
            <a:r>
              <a:rPr lang="en-US" altLang="zh-CN" baseline="0" dirty="0"/>
              <a:t> </a:t>
            </a:r>
            <a:r>
              <a:rPr lang="en-US" altLang="zh-CN" dirty="0"/>
              <a:t>the user waits for our application to verify his identity. During</a:t>
            </a:r>
            <a:r>
              <a:rPr lang="en-US" altLang="zh-CN" baseline="0" dirty="0"/>
              <a:t> </a:t>
            </a:r>
            <a:r>
              <a:rPr lang="en-US" altLang="zh-CN" dirty="0"/>
              <a:t>this process, our application first collects the acoustic data and</a:t>
            </a:r>
            <a:r>
              <a:rPr lang="en-US" altLang="zh-CN" baseline="0" dirty="0"/>
              <a:t> </a:t>
            </a:r>
            <a:r>
              <a:rPr lang="en-US" altLang="zh-CN" dirty="0"/>
              <a:t>the reading of the inertial sensors, and then feeds them into</a:t>
            </a:r>
            <a:r>
              <a:rPr lang="en-US" altLang="zh-CN" baseline="0" dirty="0"/>
              <a:t> </a:t>
            </a:r>
            <a:r>
              <a:rPr lang="en-US" altLang="zh-CN" dirty="0"/>
              <a:t>the verification pipeline.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BB238-3B1B-EE4E-BFC2-DF2FE134C0D2}" type="slidenum">
              <a:rPr lang="de-DE" altLang="zh-CN" smtClean="0"/>
              <a:pPr>
                <a:defRPr/>
              </a:pPr>
              <a:t>15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1473916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 is because the magnetic field produced by the loudspeaker</a:t>
            </a:r>
            <a:r>
              <a:rPr lang="en-US" altLang="zh-CN" baseline="0" dirty="0"/>
              <a:t> </a:t>
            </a:r>
            <a:r>
              <a:rPr lang="en-US" altLang="zh-CN" dirty="0"/>
              <a:t>can only be detected within a short range. </a:t>
            </a:r>
          </a:p>
          <a:p>
            <a:r>
              <a:rPr lang="en-US" altLang="zh-CN" dirty="0"/>
              <a:t>However, the</a:t>
            </a:r>
            <a:r>
              <a:rPr lang="en-US" altLang="zh-CN" baseline="0" dirty="0"/>
              <a:t> </a:t>
            </a:r>
            <a:r>
              <a:rPr lang="en-US" altLang="zh-CN" dirty="0"/>
              <a:t>distance between the smartphone and the sound source is</a:t>
            </a:r>
            <a:r>
              <a:rPr lang="en-US" altLang="zh-CN" baseline="0" dirty="0"/>
              <a:t> </a:t>
            </a:r>
            <a:r>
              <a:rPr lang="en-US" altLang="zh-CN" dirty="0"/>
              <a:t>hard to measure. </a:t>
            </a:r>
          </a:p>
          <a:p>
            <a:r>
              <a:rPr lang="en-US" altLang="zh-CN" dirty="0"/>
              <a:t>Therefore, we design non-intrusive use cases</a:t>
            </a:r>
            <a:r>
              <a:rPr lang="en-US" altLang="zh-CN" baseline="0" dirty="0"/>
              <a:t> </a:t>
            </a:r>
            <a:r>
              <a:rPr lang="en-US" altLang="zh-CN" dirty="0"/>
              <a:t>to confine the moving pattern of the smartphone and assist</a:t>
            </a:r>
            <a:r>
              <a:rPr lang="en-US" altLang="zh-CN" baseline="0" dirty="0"/>
              <a:t> </a:t>
            </a:r>
            <a:r>
              <a:rPr lang="en-US" altLang="zh-CN" dirty="0"/>
              <a:t>in measuring the distance. </a:t>
            </a:r>
          </a:p>
          <a:p>
            <a:r>
              <a:rPr lang="en-US" altLang="zh-CN" dirty="0"/>
              <a:t>As shown in this Figure, our scheme</a:t>
            </a:r>
            <a:r>
              <a:rPr lang="en-US" altLang="zh-CN" baseline="0" dirty="0"/>
              <a:t> </a:t>
            </a:r>
            <a:r>
              <a:rPr lang="en-US" altLang="zh-CN" dirty="0"/>
              <a:t>requires the user first to open our mobile application and</a:t>
            </a:r>
            <a:r>
              <a:rPr lang="en-US" altLang="zh-CN" baseline="0" dirty="0"/>
              <a:t> </a:t>
            </a:r>
            <a:r>
              <a:rPr lang="en-US" altLang="zh-CN" dirty="0"/>
              <a:t>hold the smartphone near his head vertically or horizontally</a:t>
            </a:r>
            <a:r>
              <a:rPr lang="en-US" altLang="zh-CN" baseline="0" dirty="0"/>
              <a:t> </a:t>
            </a:r>
            <a:r>
              <a:rPr lang="en-US" altLang="zh-CN" dirty="0"/>
              <a:t>(a similar interaction model has been adopted by [11]); </a:t>
            </a:r>
          </a:p>
          <a:p>
            <a:r>
              <a:rPr lang="en-US" altLang="zh-CN" dirty="0"/>
              <a:t>The</a:t>
            </a:r>
            <a:r>
              <a:rPr lang="en-US" altLang="zh-CN" baseline="0" dirty="0"/>
              <a:t> </a:t>
            </a:r>
            <a:r>
              <a:rPr lang="en-US" altLang="zh-CN" dirty="0"/>
              <a:t>user starts speaking the voice command while moving the</a:t>
            </a:r>
            <a:r>
              <a:rPr lang="en-US" altLang="zh-CN" baseline="0" dirty="0"/>
              <a:t> </a:t>
            </a:r>
            <a:r>
              <a:rPr lang="en-US" altLang="zh-CN" dirty="0"/>
              <a:t>smartphone towards his or her mouth at the same time. </a:t>
            </a:r>
          </a:p>
          <a:p>
            <a:r>
              <a:rPr lang="en-US" altLang="zh-CN" dirty="0"/>
              <a:t>Finally,</a:t>
            </a:r>
            <a:r>
              <a:rPr lang="en-US" altLang="zh-CN" baseline="0" dirty="0"/>
              <a:t> </a:t>
            </a:r>
            <a:r>
              <a:rPr lang="en-US" altLang="zh-CN" dirty="0"/>
              <a:t>the user waits for our application to verify his identity. During</a:t>
            </a:r>
            <a:r>
              <a:rPr lang="en-US" altLang="zh-CN" baseline="0" dirty="0"/>
              <a:t> </a:t>
            </a:r>
            <a:r>
              <a:rPr lang="en-US" altLang="zh-CN" dirty="0"/>
              <a:t>this process, our application first collects the acoustic data and</a:t>
            </a:r>
            <a:r>
              <a:rPr lang="en-US" altLang="zh-CN" baseline="0" dirty="0"/>
              <a:t> </a:t>
            </a:r>
            <a:r>
              <a:rPr lang="en-US" altLang="zh-CN" dirty="0"/>
              <a:t>the reading of the inertial sensors, and then feeds them into</a:t>
            </a:r>
            <a:r>
              <a:rPr lang="en-US" altLang="zh-CN" baseline="0" dirty="0"/>
              <a:t> </a:t>
            </a:r>
            <a:r>
              <a:rPr lang="en-US" altLang="zh-CN" dirty="0"/>
              <a:t>the verification pipeline.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1BB238-3B1B-EE4E-BFC2-DF2FE134C0D2}" type="slidenum">
              <a:rPr lang="de-DE" altLang="zh-CN" smtClean="0"/>
              <a:pPr>
                <a:defRPr/>
              </a:pPr>
              <a:t>16</a:t>
            </a:fld>
            <a:endParaRPr lang="de-DE" altLang="zh-CN"/>
          </a:p>
        </p:txBody>
      </p:sp>
    </p:spTree>
    <p:extLst>
      <p:ext uri="{BB962C8B-B14F-4D97-AF65-F5344CB8AC3E}">
        <p14:creationId xmlns:p14="http://schemas.microsoft.com/office/powerpoint/2010/main" val="2865672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29" name="Rectangle 7"/>
          <p:cNvSpPr>
            <a:spLocks noGrp="1" noChangeArrowheads="1"/>
          </p:cNvSpPr>
          <p:nvPr>
            <p:ph type="ctrTitle"/>
          </p:nvPr>
        </p:nvSpPr>
        <p:spPr>
          <a:xfrm>
            <a:off x="693738" y="1435100"/>
            <a:ext cx="7754937" cy="1082675"/>
          </a:xfrm>
        </p:spPr>
        <p:txBody>
          <a:bodyPr anchor="b"/>
          <a:lstStyle>
            <a:lvl1pPr algn="ctr">
              <a:lnSpc>
                <a:spcPct val="110000"/>
              </a:lnSpc>
              <a:defRPr sz="3200"/>
            </a:lvl1pPr>
          </a:lstStyle>
          <a:p>
            <a:r>
              <a:rPr lang="de-DE"/>
              <a:t>Titelmasterformat durch</a:t>
            </a:r>
            <a:br>
              <a:rPr lang="de-DE"/>
            </a:br>
            <a:r>
              <a:rPr lang="de-DE"/>
              <a:t>Klicken bearbeiten</a:t>
            </a:r>
          </a:p>
        </p:txBody>
      </p:sp>
      <p:sp>
        <p:nvSpPr>
          <p:cNvPr id="111630" name="Rectangle 12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696913" y="2517775"/>
            <a:ext cx="7751762" cy="800100"/>
          </a:xfrm>
        </p:spPr>
        <p:txBody>
          <a:bodyPr tIns="45720" bIns="45720"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80540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02016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89725" y="101600"/>
            <a:ext cx="2130425" cy="57007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95275" y="101600"/>
            <a:ext cx="6242050" cy="570071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523587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1257300" y="1947863"/>
            <a:ext cx="1905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 algn="ctr" eaLnBrk="1" hangingPunct="1">
              <a:defRPr/>
            </a:pPr>
            <a:r>
              <a:rPr lang="en-US" altLang="en-US" sz="2800" b="1" dirty="0">
                <a:solidFill>
                  <a:srgbClr val="4B760B"/>
                </a:solidFill>
                <a:latin typeface="Tw Cen MT" panose="020B0602020104020603" pitchFamily="34" charset="0"/>
              </a:rPr>
              <a:t>CHAPTER 7</a:t>
            </a:r>
          </a:p>
        </p:txBody>
      </p:sp>
      <p:sp>
        <p:nvSpPr>
          <p:cNvPr id="3" name="Text Box 13"/>
          <p:cNvSpPr txBox="1">
            <a:spLocks noChangeArrowheads="1"/>
          </p:cNvSpPr>
          <p:nvPr userDrawn="1"/>
        </p:nvSpPr>
        <p:spPr bwMode="auto">
          <a:xfrm>
            <a:off x="685800" y="2590800"/>
            <a:ext cx="30480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en-US" sz="3600" b="1" dirty="0">
                <a:latin typeface="Tw Cen MT" pitchFamily="34" charset="0"/>
              </a:rPr>
              <a:t>Arrays and the </a:t>
            </a:r>
            <a:r>
              <a:rPr lang="en-US" altLang="en-US" sz="3600" b="1" dirty="0" err="1">
                <a:latin typeface="Tw Cen MT" pitchFamily="34" charset="0"/>
              </a:rPr>
              <a:t>ArrayList</a:t>
            </a:r>
            <a:r>
              <a:rPr lang="en-US" altLang="en-US" sz="3600" b="1" dirty="0">
                <a:latin typeface="Tw Cen MT" pitchFamily="34" charset="0"/>
              </a:rPr>
              <a:t> Class</a:t>
            </a:r>
          </a:p>
        </p:txBody>
      </p:sp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2743200" y="6462713"/>
            <a:ext cx="372903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charset="-128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en-US" sz="1200" dirty="0">
                <a:latin typeface="Times New Roman" panose="02020603050405020304" pitchFamily="18" charset="0"/>
              </a:rPr>
              <a:t>Copyright © 2016 Pearson Education, Inc., Hoboken NJ</a:t>
            </a:r>
          </a:p>
        </p:txBody>
      </p:sp>
      <p:pic>
        <p:nvPicPr>
          <p:cNvPr id="5" name="Picture 9" descr="http://hepm-highered.pearsoned.com/mdb/bigcovers/7/0134038177_i.jp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788" y="685800"/>
            <a:ext cx="38989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0400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1-</a:t>
            </a:r>
            <a:fld id="{C2771A82-479B-4ED4-81B2-84BBD3D778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3957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1-</a:t>
            </a:r>
            <a:fld id="{BB89C736-2F83-4D09-89ED-5938A224ED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5344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07035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7550" y="1600200"/>
            <a:ext cx="4071938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1-</a:t>
            </a:r>
            <a:fld id="{62A747A1-3763-41C1-AFB6-D972CF71433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49688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1-</a:t>
            </a:r>
            <a:fld id="{653C9B29-A064-4276-8E0E-8CD1815F85F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69310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1-</a:t>
            </a:r>
            <a:fld id="{9D00EB07-68C1-4214-BB52-84EEC33E9BA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57349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 userDrawn="1"/>
        </p:nvSpPr>
        <p:spPr bwMode="auto">
          <a:xfrm>
            <a:off x="0" y="23495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" name="Rectangle 4"/>
          <p:cNvSpPr>
            <a:spLocks noChangeArrowheads="1"/>
          </p:cNvSpPr>
          <p:nvPr userDrawn="1"/>
        </p:nvSpPr>
        <p:spPr bwMode="auto">
          <a:xfrm>
            <a:off x="228600" y="6324600"/>
            <a:ext cx="5562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200" dirty="0">
                <a:solidFill>
                  <a:srgbClr val="000000"/>
                </a:solidFill>
                <a:latin typeface=" Arial"/>
              </a:rPr>
              <a:t>©2016 Pearson Education, Inc. Upper Saddle River, NJ. All Rights Reserved.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7-</a:t>
            </a:r>
            <a:fld id="{5270023D-0215-4867-A0AD-6DFB5770F1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49103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1-</a:t>
            </a:r>
            <a:fld id="{83521E84-3A85-4258-AB1D-2D154C6ABA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8007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777356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1-</a:t>
            </a:r>
            <a:fld id="{24D6E307-E01F-4AE6-A0A8-9A87961AEAE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64694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1-</a:t>
            </a:r>
            <a:fld id="{967443C4-E121-4E25-9023-9B6698A7E2E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79753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2750" y="303213"/>
            <a:ext cx="2152650" cy="58689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3213"/>
            <a:ext cx="6305550" cy="58689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1-</a:t>
            </a:r>
            <a:fld id="{1DAAEF28-23D6-4613-B420-758538200FC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3483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700" y="6065721"/>
            <a:ext cx="49530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28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95275" y="1489075"/>
            <a:ext cx="4186238" cy="4313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33913" y="1489075"/>
            <a:ext cx="4186237" cy="4313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21697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60143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09493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94493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423415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18970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489075"/>
            <a:ext cx="8524875" cy="43132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zh-CN"/>
              <a:t>Textmasterformate durch Klicken bearbeiten</a:t>
            </a:r>
          </a:p>
          <a:p>
            <a:pPr lvl="1"/>
            <a:r>
              <a:rPr lang="de-DE" altLang="zh-CN"/>
              <a:t>Zweite Ebene</a:t>
            </a:r>
          </a:p>
          <a:p>
            <a:pPr lvl="2"/>
            <a:r>
              <a:rPr lang="de-DE" altLang="zh-CN"/>
              <a:t>Dritte Ebene</a:t>
            </a:r>
          </a:p>
          <a:p>
            <a:pPr lvl="3"/>
            <a:r>
              <a:rPr lang="de-DE" altLang="zh-CN"/>
              <a:t>Vierte Ebene</a:t>
            </a:r>
          </a:p>
          <a:p>
            <a:pPr lvl="4"/>
            <a:r>
              <a:rPr lang="de-DE" altLang="zh-CN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101600"/>
            <a:ext cx="8520112" cy="6477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zh-CN"/>
              <a:t>Klicken Sie, um das Titelformat zu bearbeiten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gray">
          <a:xfrm>
            <a:off x="219075" y="6365875"/>
            <a:ext cx="13430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zh-CN" sz="1000"/>
              <a:t>Page </a:t>
            </a:r>
            <a:r>
              <a:rPr lang="de-DE" altLang="zh-CN" sz="1000">
                <a:sym typeface="Wingdings" charset="0"/>
              </a:rPr>
              <a:t></a:t>
            </a:r>
            <a:r>
              <a:rPr lang="de-DE" altLang="zh-CN" sz="1000"/>
              <a:t> </a:t>
            </a:r>
            <a:fld id="{EB0D860B-0F9F-024D-87B2-26EC2F8908EF}" type="slidenum">
              <a:rPr lang="de-DE" altLang="zh-CN" sz="1000"/>
              <a:pPr/>
              <a:t>‹#›</a:t>
            </a:fld>
            <a:endParaRPr lang="de-DE" altLang="zh-CN" sz="1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+mj-lt"/>
          <a:ea typeface="宋体" charset="0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ea typeface="宋体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ea typeface="宋体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ea typeface="宋体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ea typeface="宋体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180975" indent="-180975" algn="l" rtl="0" eaLnBrk="0" fontAlgn="base" hangingPunct="0">
        <a:spcBef>
          <a:spcPct val="0"/>
        </a:spcBef>
        <a:spcAft>
          <a:spcPct val="40000"/>
        </a:spcAft>
        <a:buFont typeface="Wingdings" charset="0"/>
        <a:buChar char="§"/>
        <a:defRPr kumimoji="1" sz="2000">
          <a:solidFill>
            <a:schemeClr val="tx1"/>
          </a:solidFill>
          <a:latin typeface="+mn-lt"/>
          <a:ea typeface="宋体" charset="0"/>
          <a:cs typeface="+mn-cs"/>
        </a:defRPr>
      </a:lvl1pPr>
      <a:lvl2pPr marL="444500" indent="-261938" algn="l" rtl="0" eaLnBrk="0" fontAlgn="base" hangingPunct="0">
        <a:spcBef>
          <a:spcPct val="0"/>
        </a:spcBef>
        <a:spcAft>
          <a:spcPct val="40000"/>
        </a:spcAft>
        <a:buChar char="–"/>
        <a:defRPr kumimoji="1">
          <a:solidFill>
            <a:schemeClr val="tx1"/>
          </a:solidFill>
          <a:latin typeface="+mn-lt"/>
          <a:ea typeface="Arial" charset="0"/>
          <a:cs typeface="+mn-cs"/>
        </a:defRPr>
      </a:lvl2pPr>
      <a:lvl3pPr marL="720725" indent="-274638" algn="l" rtl="0" eaLnBrk="0" fontAlgn="base" hangingPunct="0">
        <a:spcBef>
          <a:spcPct val="0"/>
        </a:spcBef>
        <a:spcAft>
          <a:spcPct val="40000"/>
        </a:spcAft>
        <a:buChar char="•"/>
        <a:defRPr kumimoji="1">
          <a:solidFill>
            <a:schemeClr val="tx1"/>
          </a:solidFill>
          <a:latin typeface="+mn-lt"/>
          <a:ea typeface="Arial" charset="0"/>
          <a:cs typeface="+mn-cs"/>
        </a:defRPr>
      </a:lvl3pPr>
      <a:lvl4pPr marL="987425" indent="-265113" algn="l" rtl="0" eaLnBrk="0" fontAlgn="base" hangingPunct="0">
        <a:spcBef>
          <a:spcPct val="0"/>
        </a:spcBef>
        <a:spcAft>
          <a:spcPct val="40000"/>
        </a:spcAft>
        <a:buChar char="–"/>
        <a:defRPr kumimoji="1">
          <a:solidFill>
            <a:schemeClr val="tx1"/>
          </a:solidFill>
          <a:latin typeface="+mn-lt"/>
          <a:ea typeface="Arial" charset="0"/>
          <a:cs typeface="+mn-cs"/>
        </a:defRPr>
      </a:lvl4pPr>
      <a:lvl5pPr marL="1254125" indent="-265113" algn="l" rtl="0" eaLnBrk="0" fontAlgn="base" hangingPunct="0">
        <a:spcBef>
          <a:spcPct val="0"/>
        </a:spcBef>
        <a:spcAft>
          <a:spcPct val="40000"/>
        </a:spcAft>
        <a:buChar char="»"/>
        <a:defRPr kumimoji="1">
          <a:solidFill>
            <a:schemeClr val="tx1"/>
          </a:solidFill>
          <a:latin typeface="+mn-lt"/>
          <a:ea typeface="Arial" charset="0"/>
          <a:cs typeface="+mn-cs"/>
        </a:defRPr>
      </a:lvl5pPr>
      <a:lvl6pPr marL="17113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fontAlgn="base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1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66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en-US"/>
              <a:t>1-</a:t>
            </a:r>
            <a:fld id="{63474FF6-99E8-4D98-AB63-9A2A8F233A2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303213"/>
            <a:ext cx="8610600" cy="99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600200"/>
            <a:ext cx="82946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0" name="Rectangle 7"/>
          <p:cNvSpPr>
            <a:spLocks noChangeArrowheads="1"/>
          </p:cNvSpPr>
          <p:nvPr userDrawn="1"/>
        </p:nvSpPr>
        <p:spPr bwMode="auto">
          <a:xfrm>
            <a:off x="0" y="23495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31" name="Rectangle 4"/>
          <p:cNvSpPr>
            <a:spLocks noChangeArrowheads="1"/>
          </p:cNvSpPr>
          <p:nvPr userDrawn="1"/>
        </p:nvSpPr>
        <p:spPr bwMode="auto">
          <a:xfrm>
            <a:off x="228600" y="6324600"/>
            <a:ext cx="5562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200" dirty="0">
                <a:solidFill>
                  <a:srgbClr val="000000"/>
                </a:solidFill>
                <a:latin typeface=" Arial"/>
              </a:rPr>
              <a:t>©2016 Pearson Education, Inc. Upper Saddle River,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57118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102" r:id="rId3"/>
    <p:sldLayoutId id="2147484103" r:id="rId4"/>
    <p:sldLayoutId id="2147484104" r:id="rId5"/>
    <p:sldLayoutId id="2147484105" r:id="rId6"/>
    <p:sldLayoutId id="2147484106" r:id="rId7"/>
    <p:sldLayoutId id="2147484107" r:id="rId8"/>
    <p:sldLayoutId id="2147484108" r:id="rId9"/>
    <p:sldLayoutId id="2147484109" r:id="rId10"/>
    <p:sldLayoutId id="214748411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4B760B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4B760B"/>
          </a:solidFill>
          <a:latin typeface="Arial" pitchFamily="34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4B760B"/>
          </a:solidFill>
          <a:latin typeface="Arial" pitchFamily="34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4B760B"/>
          </a:solidFill>
          <a:latin typeface="Arial" pitchFamily="34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4B760B"/>
          </a:solidFill>
          <a:latin typeface="Arial" pitchFamily="34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4B760B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4B760B"/>
        </a:buClr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4B760B"/>
        </a:buClr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4B760B"/>
        </a:buClr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4B760B"/>
        </a:buClr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D885E3"/>
        </a:buClr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D885E3"/>
        </a:buClr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D885E3"/>
        </a:buClr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D885E3"/>
        </a:buClr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jpeg"/><Relationship Id="rId7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4" Type="http://schemas.openxmlformats.org/officeDocument/2006/relationships/image" Target="../media/image43.tiff"/><Relationship Id="rId5" Type="http://schemas.openxmlformats.org/officeDocument/2006/relationships/image" Target="../media/image4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gif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11.tiff"/><Relationship Id="rId8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5" Type="http://schemas.openxmlformats.org/officeDocument/2006/relationships/image" Target="../media/image24.jpe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-189688" y="325487"/>
            <a:ext cx="9598640" cy="3362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32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You Can Hear But You Cannot Steal </a:t>
            </a:r>
          </a:p>
          <a:p>
            <a:pPr algn="ctr"/>
            <a:r>
              <a:rPr lang="en-US" altLang="en-US" sz="32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Defending against Voice Impersonation Attacks </a:t>
            </a:r>
            <a:endParaRPr lang="en-US" altLang="en-US" sz="3200" b="1" dirty="0" smtClean="0">
              <a:solidFill>
                <a:schemeClr val="bg1"/>
              </a:solidFill>
              <a:latin typeface="Agency FB" panose="020B0503020202020204" pitchFamily="34" charset="0"/>
              <a:ea typeface="Calibri" charset="0"/>
              <a:cs typeface="Calibri" charset="0"/>
              <a:sym typeface="Arial" charset="0"/>
            </a:endParaRPr>
          </a:p>
          <a:p>
            <a:pPr algn="ctr"/>
            <a:r>
              <a:rPr lang="en-US" altLang="en-US" sz="3200" b="1" dirty="0" smtClean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on </a:t>
            </a:r>
            <a:r>
              <a:rPr lang="en-US" altLang="en-US" sz="3200" b="1" dirty="0">
                <a:solidFill>
                  <a:schemeClr val="bg1"/>
                </a:solidFill>
                <a:latin typeface="Agency FB" panose="020B0503020202020204" pitchFamily="34" charset="0"/>
                <a:ea typeface="Calibri" charset="0"/>
                <a:cs typeface="Calibri" charset="0"/>
                <a:sym typeface="Arial" charset="0"/>
              </a:rPr>
              <a:t>Smartphones</a:t>
            </a:r>
            <a:endParaRPr lang="en-US" altLang="en-US" b="1" dirty="0">
              <a:solidFill>
                <a:schemeClr val="bg1"/>
              </a:solidFill>
              <a:latin typeface="Agency FB" panose="020B0503020202020204" pitchFamily="34" charset="0"/>
              <a:ea typeface="Calibri" charset="0"/>
              <a:cs typeface="Calibri" charset="0"/>
              <a:sym typeface="Arial" charset="0"/>
            </a:endParaRPr>
          </a:p>
          <a:p>
            <a:pPr algn="ctr"/>
            <a:endParaRPr lang="en-US" altLang="en-US" sz="1050" b="1" dirty="0">
              <a:solidFill>
                <a:schemeClr val="bg1"/>
              </a:solidFill>
              <a:latin typeface="Agency FB" panose="020B0503020202020204" pitchFamily="34" charset="0"/>
              <a:ea typeface="Calibri" charset="0"/>
              <a:cs typeface="Calibri" charset="0"/>
              <a:sym typeface="Arial" charset="0"/>
            </a:endParaRPr>
          </a:p>
          <a:p>
            <a:pPr algn="ctr"/>
            <a:r>
              <a:rPr lang="en-US" altLang="en-US" sz="1800" b="1" dirty="0">
                <a:solidFill>
                  <a:schemeClr val="bg1"/>
                </a:solidFill>
                <a:latin typeface="Baskerville Old Face" panose="02020602080505020303" pitchFamily="18" charset="0"/>
                <a:ea typeface="Calibri" charset="0"/>
                <a:cs typeface="Calibri" charset="0"/>
                <a:sym typeface="Arial" charset="0"/>
              </a:rPr>
              <a:t>Si Chen, </a:t>
            </a:r>
            <a:r>
              <a:rPr lang="en-US" altLang="en-US" sz="1800" b="1" dirty="0" err="1">
                <a:solidFill>
                  <a:schemeClr val="bg1"/>
                </a:solidFill>
                <a:latin typeface="Baskerville Old Face" panose="02020602080505020303" pitchFamily="18" charset="0"/>
                <a:ea typeface="Calibri" charset="0"/>
                <a:cs typeface="Calibri" charset="0"/>
                <a:sym typeface="Arial" charset="0"/>
              </a:rPr>
              <a:t>Kui</a:t>
            </a:r>
            <a:r>
              <a:rPr lang="en-US" altLang="en-US" sz="1800" b="1" dirty="0">
                <a:solidFill>
                  <a:schemeClr val="bg1"/>
                </a:solidFill>
                <a:latin typeface="Baskerville Old Face" panose="02020602080505020303" pitchFamily="18" charset="0"/>
                <a:ea typeface="Calibri" charset="0"/>
                <a:cs typeface="Calibri" charset="0"/>
                <a:sym typeface="Arial" charset="0"/>
              </a:rPr>
              <a:t> Ren, </a:t>
            </a:r>
            <a:r>
              <a:rPr lang="en-US" altLang="en-US" sz="1800" b="1" dirty="0" err="1">
                <a:solidFill>
                  <a:schemeClr val="bg1"/>
                </a:solidFill>
                <a:latin typeface="Baskerville Old Face" panose="02020602080505020303" pitchFamily="18" charset="0"/>
                <a:ea typeface="Calibri" charset="0"/>
                <a:cs typeface="Calibri" charset="0"/>
                <a:sym typeface="Arial" charset="0"/>
              </a:rPr>
              <a:t>Sixu</a:t>
            </a:r>
            <a:r>
              <a:rPr lang="en-US" altLang="en-US" sz="1800" b="1" dirty="0">
                <a:solidFill>
                  <a:schemeClr val="bg1"/>
                </a:solidFill>
                <a:latin typeface="Baskerville Old Face" panose="02020602080505020303" pitchFamily="18" charset="0"/>
                <a:ea typeface="Calibri" charset="0"/>
                <a:cs typeface="Calibri" charset="0"/>
                <a:sym typeface="Arial" charset="0"/>
              </a:rPr>
              <a:t> </a:t>
            </a:r>
            <a:r>
              <a:rPr lang="en-US" altLang="zh-CN" sz="1800" b="1" dirty="0">
                <a:solidFill>
                  <a:schemeClr val="bg1"/>
                </a:solidFill>
                <a:latin typeface="Baskerville Old Face" panose="02020602080505020303" pitchFamily="18" charset="0"/>
                <a:ea typeface="Calibri" charset="0"/>
                <a:cs typeface="Calibri" charset="0"/>
                <a:sym typeface="Arial" charset="0"/>
              </a:rPr>
              <a:t>Piao, Cong Wang, Qian Wang, </a:t>
            </a:r>
          </a:p>
          <a:p>
            <a:pPr algn="ctr"/>
            <a:r>
              <a:rPr lang="en-US" altLang="zh-CN" sz="1800" b="1" dirty="0">
                <a:solidFill>
                  <a:schemeClr val="bg1"/>
                </a:solidFill>
                <a:latin typeface="Baskerville Old Face" panose="02020602080505020303" pitchFamily="18" charset="0"/>
                <a:ea typeface="Calibri" charset="0"/>
                <a:cs typeface="Calibri" charset="0"/>
                <a:sym typeface="Arial" charset="0"/>
              </a:rPr>
              <a:t>Jian </a:t>
            </a:r>
            <a:r>
              <a:rPr lang="en-US" altLang="zh-CN" sz="1800" b="1" dirty="0" err="1">
                <a:solidFill>
                  <a:schemeClr val="bg1"/>
                </a:solidFill>
                <a:latin typeface="Baskerville Old Face" panose="02020602080505020303" pitchFamily="18" charset="0"/>
                <a:ea typeface="Calibri" charset="0"/>
                <a:cs typeface="Calibri" charset="0"/>
                <a:sym typeface="Arial" charset="0"/>
              </a:rPr>
              <a:t>Weng</a:t>
            </a:r>
            <a:r>
              <a:rPr lang="en-US" altLang="zh-CN" sz="1800" b="1" dirty="0">
                <a:solidFill>
                  <a:schemeClr val="bg1"/>
                </a:solidFill>
                <a:latin typeface="Baskerville Old Face" panose="02020602080505020303" pitchFamily="18" charset="0"/>
                <a:ea typeface="Calibri" charset="0"/>
                <a:cs typeface="Calibri" charset="0"/>
                <a:sym typeface="Arial" charset="0"/>
              </a:rPr>
              <a:t>, Lu Su, Aziz </a:t>
            </a:r>
            <a:r>
              <a:rPr lang="en-US" altLang="zh-CN" sz="1800" b="1" dirty="0" err="1">
                <a:solidFill>
                  <a:schemeClr val="bg1"/>
                </a:solidFill>
                <a:latin typeface="Baskerville Old Face" panose="02020602080505020303" pitchFamily="18" charset="0"/>
                <a:ea typeface="Calibri" charset="0"/>
                <a:cs typeface="Calibri" charset="0"/>
                <a:sym typeface="Arial" charset="0"/>
              </a:rPr>
              <a:t>Mohaisen</a:t>
            </a:r>
            <a:endParaRPr lang="en-US" altLang="zh-CN" sz="1800" b="1" dirty="0">
              <a:solidFill>
                <a:schemeClr val="bg1"/>
              </a:solidFill>
              <a:latin typeface="Baskerville Old Face" panose="02020602080505020303" pitchFamily="18" charset="0"/>
              <a:ea typeface="Calibri" charset="0"/>
              <a:cs typeface="Calibri" charset="0"/>
              <a:sym typeface="Arial" charset="0"/>
            </a:endParaRPr>
          </a:p>
          <a:p>
            <a:pPr algn="ctr"/>
            <a:r>
              <a:rPr lang="en-US" altLang="en-US" sz="1400" b="1" dirty="0">
                <a:solidFill>
                  <a:schemeClr val="bg1"/>
                </a:solidFill>
                <a:latin typeface="Adobe Devanagari" panose="02040503050201020203" pitchFamily="18" charset="0"/>
                <a:ea typeface="Calibri" charset="0"/>
                <a:cs typeface="Adobe Devanagari" panose="02040503050201020203" pitchFamily="18" charset="0"/>
                <a:sym typeface="Arial" charset="0"/>
              </a:rPr>
              <a:t>Department of Computer Science and Engineering, University at Buffalo</a:t>
            </a:r>
          </a:p>
          <a:p>
            <a:pPr algn="ctr"/>
            <a:r>
              <a:rPr lang="en-US" altLang="en-US" sz="1400" b="1" dirty="0">
                <a:solidFill>
                  <a:schemeClr val="bg1"/>
                </a:solidFill>
                <a:latin typeface="Adobe Devanagari" panose="02040503050201020203" pitchFamily="18" charset="0"/>
                <a:ea typeface="Calibri" charset="0"/>
                <a:cs typeface="Adobe Devanagari" panose="02040503050201020203" pitchFamily="18" charset="0"/>
                <a:sym typeface="Arial" charset="0"/>
              </a:rPr>
              <a:t>Department of Computer Science, West Chester University</a:t>
            </a:r>
          </a:p>
          <a:p>
            <a:pPr algn="ctr"/>
            <a:r>
              <a:rPr lang="en-US" altLang="en-US" sz="1400" b="1" dirty="0">
                <a:solidFill>
                  <a:schemeClr val="bg1"/>
                </a:solidFill>
                <a:latin typeface="Adobe Devanagari" panose="02040503050201020203" pitchFamily="18" charset="0"/>
                <a:ea typeface="Calibri" charset="0"/>
                <a:cs typeface="Adobe Devanagari" panose="02040503050201020203" pitchFamily="18" charset="0"/>
                <a:sym typeface="Arial" charset="0"/>
              </a:rPr>
              <a:t>Department of Computer Science, City University of Hong Kong</a:t>
            </a:r>
          </a:p>
          <a:p>
            <a:pPr algn="ctr"/>
            <a:r>
              <a:rPr lang="en-US" altLang="en-US" sz="1400" b="1" dirty="0">
                <a:solidFill>
                  <a:schemeClr val="bg1"/>
                </a:solidFill>
                <a:latin typeface="Adobe Devanagari" panose="02040503050201020203" pitchFamily="18" charset="0"/>
                <a:ea typeface="Calibri" charset="0"/>
                <a:cs typeface="Adobe Devanagari" panose="02040503050201020203" pitchFamily="18" charset="0"/>
                <a:sym typeface="Arial" charset="0"/>
              </a:rPr>
              <a:t>Department of Computer Science, Wuhan University</a:t>
            </a:r>
          </a:p>
          <a:p>
            <a:pPr algn="ctr"/>
            <a:r>
              <a:rPr lang="en-US" altLang="en-US" sz="1400" b="1" dirty="0">
                <a:solidFill>
                  <a:schemeClr val="bg1"/>
                </a:solidFill>
                <a:latin typeface="Adobe Devanagari" panose="02040503050201020203" pitchFamily="18" charset="0"/>
                <a:ea typeface="Calibri" charset="0"/>
                <a:cs typeface="Adobe Devanagari" panose="02040503050201020203" pitchFamily="18" charset="0"/>
                <a:sym typeface="Arial" charset="0"/>
              </a:rPr>
              <a:t>Department of Computer Science, Jinan University</a:t>
            </a:r>
          </a:p>
        </p:txBody>
      </p:sp>
      <p:sp>
        <p:nvSpPr>
          <p:cNvPr id="3" name="AutoShape 8" descr="Image result for programming languag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Picture 3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740" y="3853095"/>
            <a:ext cx="3026260" cy="203384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397" y="3853095"/>
            <a:ext cx="3713603" cy="216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80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 Formulation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Can we build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software-based</a:t>
            </a:r>
            <a:r>
              <a:rPr lang="en-US" altLang="zh-CN" dirty="0"/>
              <a:t> defense system tailored for mobile platforms against voice impersonation attacks?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… and meet these design goals</a:t>
            </a:r>
          </a:p>
          <a:p>
            <a:pPr lvl="1"/>
            <a:r>
              <a:rPr lang="en-US" altLang="zh-CN" dirty="0"/>
              <a:t>High accuracy</a:t>
            </a:r>
          </a:p>
          <a:p>
            <a:pPr lvl="1"/>
            <a:r>
              <a:rPr lang="en-US" altLang="zh-CN" dirty="0"/>
              <a:t>Easy to integrate with off-the-shelf mobile phones</a:t>
            </a:r>
          </a:p>
          <a:p>
            <a:pPr lvl="1"/>
            <a:r>
              <a:rPr lang="en-US" altLang="zh-CN" dirty="0"/>
              <a:t>Low latency</a:t>
            </a:r>
          </a:p>
        </p:txBody>
      </p:sp>
    </p:spTree>
    <p:extLst>
      <p:ext uri="{BB962C8B-B14F-4D97-AF65-F5344CB8AC3E}">
        <p14:creationId xmlns:p14="http://schemas.microsoft.com/office/powerpoint/2010/main" val="305980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58800" indent="-457200" defTabSz="0" eaLnBrk="1" hangingPunct="1">
              <a:spcAft>
                <a:spcPct val="0"/>
              </a:spcAft>
              <a:buClr>
                <a:srgbClr val="9BBB59"/>
              </a:buClr>
              <a:buSzPct val="100000"/>
              <a:buFont typeface="Wingdings" charset="2"/>
              <a:buChar char="§"/>
            </a:pPr>
            <a:r>
              <a:rPr kumimoji="0" lang="en-US" altLang="zh-CN" sz="2800" b="1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宋体"/>
                <a:cs typeface=""/>
                <a:sym typeface="Calibri" charset="0"/>
              </a:rPr>
              <a:t>Introduction</a:t>
            </a:r>
          </a:p>
          <a:p>
            <a:pPr marL="558800" lvl="0" indent="-457200" defTabSz="0" eaLnBrk="1" hangingPunct="1">
              <a:spcAft>
                <a:spcPct val="0"/>
              </a:spcAft>
              <a:buClr>
                <a:srgbClr val="9BBB59"/>
              </a:buClr>
              <a:buSzPct val="100000"/>
              <a:buFont typeface="Wingdings" charset="2"/>
              <a:buChar char="§"/>
            </a:pPr>
            <a:r>
              <a:rPr kumimoji="0" lang="en-US" altLang="zh-CN" sz="2800" b="1" kern="1200" dirty="0">
                <a:solidFill>
                  <a:schemeClr val="bg1">
                    <a:lumMod val="85000"/>
                  </a:schemeClr>
                </a:solidFill>
                <a:latin typeface="+mj-lt"/>
                <a:ea typeface="宋体"/>
                <a:cs typeface=""/>
                <a:sym typeface="Calibri" charset="0"/>
              </a:rPr>
              <a:t>Problem Formulation </a:t>
            </a:r>
          </a:p>
          <a:p>
            <a:pPr marL="558800" lvl="0" indent="-457200" defTabSz="0" eaLnBrk="1" hangingPunct="1">
              <a:spcAft>
                <a:spcPct val="0"/>
              </a:spcAft>
              <a:buClr>
                <a:srgbClr val="9BBB59"/>
              </a:buClr>
              <a:buSzPct val="100000"/>
              <a:buFont typeface="Wingdings" charset="2"/>
              <a:buChar char="§"/>
            </a:pPr>
            <a:r>
              <a:rPr kumimoji="0" lang="en-US" altLang="zh-CN" sz="2800" b="1" kern="1200" dirty="0">
                <a:latin typeface="+mj-lt"/>
                <a:ea typeface="宋体"/>
                <a:cs typeface=""/>
                <a:sym typeface="Calibri" charset="0"/>
              </a:rPr>
              <a:t>Proposed Solution </a:t>
            </a:r>
          </a:p>
          <a:p>
            <a:pPr marL="558800" lvl="0" indent="-457200" defTabSz="0" eaLnBrk="1" hangingPunct="1">
              <a:spcAft>
                <a:spcPct val="0"/>
              </a:spcAft>
              <a:buClr>
                <a:srgbClr val="9BBB59"/>
              </a:buClr>
              <a:buSzPct val="100000"/>
              <a:buFont typeface="Wingdings" charset="2"/>
              <a:buChar char="§"/>
            </a:pPr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E</a:t>
            </a:r>
            <a:r>
              <a:rPr lang="en-US" altLang="zh-CN" sz="2800" b="1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valuation</a:t>
            </a:r>
            <a:endParaRPr kumimoji="0" lang="en-US" altLang="zh-CN" sz="2800" b="1" kern="1200" dirty="0">
              <a:solidFill>
                <a:schemeClr val="bg1">
                  <a:lumMod val="75000"/>
                </a:schemeClr>
              </a:solidFill>
              <a:latin typeface="+mj-lt"/>
              <a:ea typeface="宋体"/>
              <a:cs typeface=""/>
              <a:sym typeface="Calibri" charset="0"/>
            </a:endParaRPr>
          </a:p>
          <a:p>
            <a:pPr marL="558800" lvl="0" indent="-457200" defTabSz="0" eaLnBrk="1" hangingPunct="1">
              <a:spcBef>
                <a:spcPts val="300"/>
              </a:spcBef>
              <a:spcAft>
                <a:spcPct val="0"/>
              </a:spcAft>
              <a:buClr>
                <a:srgbClr val="9BBB59"/>
              </a:buClr>
              <a:buSzPct val="100000"/>
              <a:buFont typeface="Wingdings" charset="2"/>
              <a:buChar char="§"/>
            </a:pPr>
            <a:r>
              <a:rPr kumimoji="0" lang="en-US" altLang="zh-CN" sz="2800" b="1" kern="1200" dirty="0">
                <a:solidFill>
                  <a:srgbClr val="BFBFBF"/>
                </a:solidFill>
                <a:latin typeface="+mj-lt"/>
                <a:ea typeface="宋体"/>
                <a:cs typeface=""/>
                <a:sym typeface="Calibri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74037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Proposed Solution</a:t>
            </a:r>
            <a:endParaRPr lang="zh-CN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338949" y="872571"/>
            <a:ext cx="2451825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dirty="0"/>
              <a:t>Voice Replay Attack</a:t>
            </a:r>
          </a:p>
        </p:txBody>
      </p:sp>
      <p:pic>
        <p:nvPicPr>
          <p:cNvPr id="14" name="Picture 6" descr="Image result for voice replay attack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39" y="1347690"/>
            <a:ext cx="2890785" cy="192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196705" y="871368"/>
            <a:ext cx="2721130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dirty="0"/>
              <a:t>Voice Morphing Attack</a:t>
            </a:r>
            <a:endParaRPr lang="zh-CN" altLang="en-US" dirty="0"/>
          </a:p>
        </p:txBody>
      </p:sp>
      <p:pic>
        <p:nvPicPr>
          <p:cNvPr id="17" name="Picture 8" descr="Image result for voice morphing software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705" y="1328556"/>
            <a:ext cx="2647280" cy="271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6120801" y="878250"/>
            <a:ext cx="290707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dirty="0"/>
              <a:t>Voice Synthesize Attack</a:t>
            </a:r>
            <a:endParaRPr lang="zh-CN" alt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5141" y="1400428"/>
            <a:ext cx="3110044" cy="356890"/>
          </a:xfrm>
          <a:prstGeom prst="rect">
            <a:avLst/>
          </a:prstGeom>
        </p:spPr>
      </p:pic>
      <p:pic>
        <p:nvPicPr>
          <p:cNvPr id="20" name="Picture 10" descr="Image result for adobe voco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110" y="1823968"/>
            <a:ext cx="3194347" cy="179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Down 9"/>
          <p:cNvSpPr/>
          <p:nvPr/>
        </p:nvSpPr>
        <p:spPr bwMode="auto">
          <a:xfrm>
            <a:off x="3891064" y="4236396"/>
            <a:ext cx="1045723" cy="72957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9168" y="5097292"/>
            <a:ext cx="1658087" cy="165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62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Proposed Solution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896" y="853739"/>
            <a:ext cx="3478347" cy="18830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47480" y="2710386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100" dirty="0"/>
              <a:t>The architecture of conventional loudspeaker</a:t>
            </a:r>
          </a:p>
        </p:txBody>
      </p:sp>
      <p:sp>
        <p:nvSpPr>
          <p:cNvPr id="8" name="Rectangle 7"/>
          <p:cNvSpPr/>
          <p:nvPr/>
        </p:nvSpPr>
        <p:spPr>
          <a:xfrm>
            <a:off x="346376" y="3449539"/>
            <a:ext cx="57890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Key insight: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600" dirty="0"/>
              <a:t>The human vocal tract  </a:t>
            </a:r>
            <a:r>
              <a:rPr lang="en-US" altLang="zh-CN" sz="1600" dirty="0">
                <a:sym typeface="Wingdings" panose="05000000000000000000" pitchFamily="2" charset="2"/>
              </a:rPr>
              <a:t> No </a:t>
            </a:r>
            <a:r>
              <a:rPr lang="en-US" altLang="zh-CN" sz="1600" dirty="0"/>
              <a:t>magnetic field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600" dirty="0"/>
              <a:t>The conventional loudspeakers </a:t>
            </a:r>
            <a:r>
              <a:rPr lang="en-US" altLang="zh-CN" sz="1600" dirty="0">
                <a:sym typeface="Wingdings" panose="05000000000000000000" pitchFamily="2" charset="2"/>
              </a:rPr>
              <a:t> </a:t>
            </a:r>
            <a:r>
              <a:rPr lang="en-US" altLang="zh-CN" sz="1600" dirty="0"/>
              <a:t>Has magnetic field  </a:t>
            </a:r>
          </a:p>
        </p:txBody>
      </p:sp>
      <p:sp>
        <p:nvSpPr>
          <p:cNvPr id="3" name="Rectangle 2"/>
          <p:cNvSpPr/>
          <p:nvPr/>
        </p:nvSpPr>
        <p:spPr>
          <a:xfrm>
            <a:off x="1272564" y="4905232"/>
            <a:ext cx="7149831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/>
              <a:t>Use the magnetometer (compass) in smartphone to detect!</a:t>
            </a:r>
            <a:endParaRPr lang="zh-CN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865" y="839812"/>
            <a:ext cx="2578319" cy="189694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11070" y="2696461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100" dirty="0"/>
              <a:t>The human vocal tract</a:t>
            </a:r>
            <a:endParaRPr lang="zh-CN" altLang="en-US" sz="11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5579" y="853738"/>
            <a:ext cx="1883015" cy="188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4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275" y="749300"/>
            <a:ext cx="8524875" cy="4313238"/>
          </a:xfrm>
        </p:spPr>
        <p:txBody>
          <a:bodyPr/>
          <a:lstStyle/>
          <a:p>
            <a:pPr marL="180975" lvl="1" indent="-180975">
              <a:buFont typeface="Wingdings" charset="0"/>
              <a:buChar char="§"/>
            </a:pPr>
            <a:r>
              <a:rPr lang="en-US" altLang="zh-CN" sz="2200" b="1" dirty="0"/>
              <a:t>Machine-based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Voice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Impersonation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Attack</a:t>
            </a:r>
          </a:p>
          <a:p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7712" y="1142472"/>
            <a:ext cx="4464877" cy="236889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-304800" y="3804338"/>
            <a:ext cx="693384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charset="2"/>
              <a:buChar char="§"/>
            </a:pPr>
            <a:r>
              <a:rPr lang="en-US" altLang="zh-CN" sz="2200" b="1" dirty="0"/>
              <a:t>Human-based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Voice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Impersonation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Attack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768" y="4185436"/>
            <a:ext cx="6317821" cy="266186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55696" y="1530614"/>
            <a:ext cx="404062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magnetometer (compass) equipped on modern smartphones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3042" y="4416268"/>
            <a:ext cx="41476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Spear speaker verification system</a:t>
            </a:r>
          </a:p>
        </p:txBody>
      </p:sp>
    </p:spTree>
    <p:extLst>
      <p:ext uri="{BB962C8B-B14F-4D97-AF65-F5344CB8AC3E}">
        <p14:creationId xmlns:p14="http://schemas.microsoft.com/office/powerpoint/2010/main" val="359045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Proposed Solution</a:t>
            </a:r>
            <a:endParaRPr lang="zh-CN" altLang="en-US" dirty="0"/>
          </a:p>
        </p:txBody>
      </p:sp>
      <p:sp>
        <p:nvSpPr>
          <p:cNvPr id="13" name="Rectangle 12"/>
          <p:cNvSpPr/>
          <p:nvPr/>
        </p:nvSpPr>
        <p:spPr>
          <a:xfrm>
            <a:off x="1137578" y="4635841"/>
            <a:ext cx="7149831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800" dirty="0"/>
              <a:t>To successfully leverage our key insight, we require users to place the smartphone </a:t>
            </a:r>
            <a:r>
              <a:rPr lang="en-US" altLang="zh-CN" sz="1800" dirty="0">
                <a:solidFill>
                  <a:srgbClr val="FF0000"/>
                </a:solidFill>
              </a:rPr>
              <a:t>as close as possible to the sound source.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412" y="983938"/>
            <a:ext cx="4043387" cy="323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3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Proposed Solution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02" y="1690432"/>
            <a:ext cx="7668572" cy="3358431"/>
          </a:xfrm>
          <a:prstGeom prst="rect">
            <a:avLst/>
          </a:prstGeom>
        </p:spPr>
      </p:pic>
      <p:sp>
        <p:nvSpPr>
          <p:cNvPr id="3" name="Arrow: Right 2"/>
          <p:cNvSpPr/>
          <p:nvPr/>
        </p:nvSpPr>
        <p:spPr bwMode="auto">
          <a:xfrm>
            <a:off x="6907161" y="3436374"/>
            <a:ext cx="540774" cy="53585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82349" y="3448110"/>
            <a:ext cx="1450258" cy="58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/>
              <a:t>Move towards the mouth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411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Proposed Solution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5219" y="3597729"/>
            <a:ext cx="7350984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1600" b="1" dirty="0"/>
              <a:t>Sound Source Distance Verification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dirty="0"/>
              <a:t>Reconstruct the moving trajectory of the smartphone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dirty="0"/>
              <a:t>Calculate the distance between sound source and smartphone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600" b="1" dirty="0"/>
              <a:t>Sound Field Verification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dirty="0"/>
              <a:t>Justify whether the received sound is broadcast from a human mouth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600" b="1" dirty="0"/>
              <a:t>Loudspeaker </a:t>
            </a:r>
            <a:r>
              <a:rPr lang="en-US" altLang="zh-CN" sz="1600" b="1" dirty="0" smtClean="0"/>
              <a:t>Detection</a:t>
            </a:r>
            <a:endParaRPr lang="en-US" altLang="zh-CN" sz="16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dirty="0"/>
              <a:t>Detect the magnetic field emitted from the loudspeaker.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600" b="1" dirty="0"/>
              <a:t>Speaker Identity Verification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dirty="0"/>
              <a:t>Defend against human-based voice impersonation attacks</a:t>
            </a:r>
            <a:endParaRPr lang="zh-CN" altLang="zh-CN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95" y="831716"/>
            <a:ext cx="7186985" cy="231743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984345" y="3077679"/>
            <a:ext cx="49242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 The architecture of our defense system</a:t>
            </a:r>
          </a:p>
        </p:txBody>
      </p:sp>
    </p:spTree>
    <p:extLst>
      <p:ext uri="{BB962C8B-B14F-4D97-AF65-F5344CB8AC3E}">
        <p14:creationId xmlns:p14="http://schemas.microsoft.com/office/powerpoint/2010/main" val="139727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 </a:t>
            </a:r>
          </a:p>
        </p:txBody>
      </p:sp>
      <p:sp>
        <p:nvSpPr>
          <p:cNvPr id="5" name="Rectangle 4"/>
          <p:cNvSpPr/>
          <p:nvPr/>
        </p:nvSpPr>
        <p:spPr>
          <a:xfrm>
            <a:off x="407043" y="3869232"/>
            <a:ext cx="852011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Our defense system consists of </a:t>
            </a:r>
            <a:r>
              <a:rPr lang="en-US" b="1" dirty="0"/>
              <a:t>four</a:t>
            </a:r>
            <a:r>
              <a:rPr lang="en-US" dirty="0"/>
              <a:t> verification components for defending against voice impersonation attacks: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b="1" dirty="0"/>
              <a:t>Component 1,</a:t>
            </a:r>
            <a:r>
              <a:rPr lang="zh-CN" altLang="en-US" b="1" dirty="0"/>
              <a:t> </a:t>
            </a:r>
            <a:r>
              <a:rPr lang="en-US" b="1" dirty="0"/>
              <a:t>2,</a:t>
            </a:r>
            <a:r>
              <a:rPr lang="zh-CN" altLang="en-US" b="1" dirty="0"/>
              <a:t> </a:t>
            </a:r>
            <a:r>
              <a:rPr lang="en-US" b="1" dirty="0"/>
              <a:t>3: </a:t>
            </a:r>
            <a:r>
              <a:rPr lang="en-US" dirty="0"/>
              <a:t>Detect Machine-based voice impersonation attacks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b="1" dirty="0"/>
              <a:t>Component 4: </a:t>
            </a:r>
            <a:r>
              <a:rPr lang="en-US" dirty="0"/>
              <a:t>Detect human-based voice impersonation attacks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95" y="831716"/>
            <a:ext cx="7186985" cy="231743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84345" y="3077679"/>
            <a:ext cx="49242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 The architecture of our defense system</a:t>
            </a:r>
          </a:p>
        </p:txBody>
      </p:sp>
    </p:spTree>
    <p:extLst>
      <p:ext uri="{BB962C8B-B14F-4D97-AF65-F5344CB8AC3E}">
        <p14:creationId xmlns:p14="http://schemas.microsoft.com/office/powerpoint/2010/main" val="22355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Proposed Solution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038" y="915144"/>
            <a:ext cx="8524875" cy="4313238"/>
          </a:xfrm>
        </p:spPr>
        <p:txBody>
          <a:bodyPr/>
          <a:lstStyle/>
          <a:p>
            <a:r>
              <a:rPr lang="en-US" b="1" i="1" dirty="0"/>
              <a:t>Sound Source Distance Verification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zh-CN" sz="1600" dirty="0"/>
              <a:t>Reconstruct the moving trajectory of the smartphone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zh-CN" sz="1600" dirty="0"/>
              <a:t>Calculate the distance between sound source and smartphone</a:t>
            </a:r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735897" y="4404557"/>
            <a:ext cx="51635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1600" dirty="0"/>
              <a:t>Motion Trajectory Reconstruction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altLang="zh-CN" sz="1600" dirty="0"/>
              <a:t>Acoustic sound </a:t>
            </a:r>
            <a:endParaRPr lang="en-US" sz="1600" dirty="0"/>
          </a:p>
          <a:p>
            <a:pPr marL="914400" lvl="1" indent="-457200">
              <a:buFont typeface="Arial" charset="0"/>
              <a:buChar char="•"/>
            </a:pPr>
            <a:r>
              <a:rPr lang="en-US" sz="1600" dirty="0"/>
              <a:t>IMU Sensor</a:t>
            </a:r>
          </a:p>
          <a:p>
            <a:r>
              <a:rPr lang="en-US" sz="1600" dirty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204" y="2078264"/>
            <a:ext cx="3876234" cy="20673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04" y="2078264"/>
            <a:ext cx="28575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58800" indent="-457200" defTabSz="0" eaLnBrk="1" hangingPunct="1">
              <a:spcAft>
                <a:spcPct val="0"/>
              </a:spcAft>
              <a:buClr>
                <a:srgbClr val="9BBB59"/>
              </a:buClr>
              <a:buSzPct val="100000"/>
              <a:buFont typeface="Wingdings" charset="2"/>
              <a:buChar char="§"/>
            </a:pPr>
            <a:r>
              <a:rPr kumimoji="0" lang="en-US" altLang="zh-CN" sz="2800" b="1" kern="1200" dirty="0">
                <a:latin typeface="+mj-lt"/>
                <a:ea typeface="宋体"/>
                <a:cs typeface=""/>
                <a:sym typeface="Calibri" charset="0"/>
              </a:rPr>
              <a:t>Introduction</a:t>
            </a:r>
          </a:p>
          <a:p>
            <a:pPr marL="558800" lvl="0" indent="-457200" defTabSz="0" eaLnBrk="1" hangingPunct="1">
              <a:spcAft>
                <a:spcPct val="0"/>
              </a:spcAft>
              <a:buClr>
                <a:srgbClr val="9BBB59"/>
              </a:buClr>
              <a:buSzPct val="100000"/>
              <a:buFont typeface="Wingdings" charset="2"/>
              <a:buChar char="§"/>
            </a:pPr>
            <a:r>
              <a:rPr kumimoji="0" lang="en-US" altLang="zh-CN" sz="2800" b="1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宋体"/>
                <a:cs typeface=""/>
                <a:sym typeface="Calibri" charset="0"/>
              </a:rPr>
              <a:t>Problem Formulation </a:t>
            </a:r>
          </a:p>
          <a:p>
            <a:pPr marL="558800" lvl="0" indent="-457200" defTabSz="0" eaLnBrk="1" hangingPunct="1">
              <a:spcAft>
                <a:spcPct val="0"/>
              </a:spcAft>
              <a:buClr>
                <a:srgbClr val="9BBB59"/>
              </a:buClr>
              <a:buSzPct val="100000"/>
              <a:buFont typeface="Wingdings" charset="2"/>
              <a:buChar char="§"/>
            </a:pPr>
            <a:r>
              <a:rPr kumimoji="0" lang="en-US" altLang="zh-CN" sz="2800" b="1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宋体"/>
                <a:cs typeface=""/>
                <a:sym typeface="Calibri" charset="0"/>
              </a:rPr>
              <a:t>The Proposed Solution </a:t>
            </a:r>
          </a:p>
          <a:p>
            <a:pPr marL="558800" lvl="0" indent="-457200" defTabSz="0" eaLnBrk="1" hangingPunct="1">
              <a:spcAft>
                <a:spcPct val="0"/>
              </a:spcAft>
              <a:buClr>
                <a:srgbClr val="9BBB59"/>
              </a:buClr>
              <a:buSzPct val="100000"/>
              <a:buFont typeface="Wingdings" charset="2"/>
              <a:buChar char="§"/>
            </a:pPr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E</a:t>
            </a:r>
            <a:r>
              <a:rPr lang="en-US" altLang="zh-CN" sz="2800" b="1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valuation</a:t>
            </a:r>
            <a:endParaRPr kumimoji="0" lang="en-US" altLang="zh-CN" sz="2800" b="1" kern="1200" dirty="0">
              <a:solidFill>
                <a:schemeClr val="bg1">
                  <a:lumMod val="75000"/>
                </a:schemeClr>
              </a:solidFill>
              <a:latin typeface="+mj-lt"/>
              <a:ea typeface="宋体"/>
              <a:cs typeface=""/>
              <a:sym typeface="Calibri" charset="0"/>
            </a:endParaRPr>
          </a:p>
          <a:p>
            <a:pPr marL="558800" lvl="0" indent="-457200" defTabSz="0" eaLnBrk="1" hangingPunct="1">
              <a:spcBef>
                <a:spcPts val="300"/>
              </a:spcBef>
              <a:spcAft>
                <a:spcPct val="0"/>
              </a:spcAft>
              <a:buClr>
                <a:srgbClr val="9BBB59"/>
              </a:buClr>
              <a:buSzPct val="100000"/>
              <a:buFont typeface="Wingdings" charset="2"/>
              <a:buChar char="§"/>
            </a:pPr>
            <a:r>
              <a:rPr kumimoji="0" lang="en-US" altLang="zh-CN" sz="2800" b="1" kern="1200" dirty="0">
                <a:solidFill>
                  <a:srgbClr val="BFBFBF"/>
                </a:solidFill>
                <a:latin typeface="+mj-lt"/>
                <a:ea typeface="宋体"/>
                <a:cs typeface=""/>
                <a:sym typeface="Calibri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92254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Proposed Solution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292" y="1069085"/>
            <a:ext cx="8524875" cy="4313238"/>
          </a:xfrm>
        </p:spPr>
        <p:txBody>
          <a:bodyPr/>
          <a:lstStyle/>
          <a:p>
            <a:r>
              <a:rPr lang="en-US" b="1" i="1" dirty="0"/>
              <a:t>Sound Field Verification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/>
              <a:t>Justify whether the received sound is broadcast from a human mouth</a:t>
            </a:r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482" y="4103698"/>
            <a:ext cx="5308600" cy="2070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6604" y="6159481"/>
            <a:ext cx="87469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The sound field created by </a:t>
            </a:r>
          </a:p>
          <a:p>
            <a:pPr algn="ctr"/>
            <a:r>
              <a:rPr lang="en-US" sz="1600" dirty="0"/>
              <a:t>(a) a point sound source and (b) created by a strip-type sound source.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450" y="2035485"/>
            <a:ext cx="1502064" cy="17632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5724" y="2220769"/>
            <a:ext cx="1961573" cy="13124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7760" y="2037073"/>
            <a:ext cx="2392707" cy="191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3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Proposed Solution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293" y="1128857"/>
            <a:ext cx="8524875" cy="4313238"/>
          </a:xfrm>
        </p:spPr>
        <p:txBody>
          <a:bodyPr/>
          <a:lstStyle/>
          <a:p>
            <a:r>
              <a:rPr lang="en-US" b="1" i="1" dirty="0"/>
              <a:t>Sound Field Verification </a:t>
            </a:r>
            <a:endParaRPr lang="en-US" b="1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06" y="2162464"/>
            <a:ext cx="9144000" cy="16774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00038" y="3786751"/>
            <a:ext cx="86333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The sound source validation process, containing two phases:</a:t>
            </a:r>
          </a:p>
          <a:p>
            <a:pPr algn="ctr"/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sz="1600" dirty="0"/>
              <a:t>) training phase and ii) predicting phase. </a:t>
            </a:r>
          </a:p>
        </p:txBody>
      </p:sp>
    </p:spTree>
    <p:extLst>
      <p:ext uri="{BB962C8B-B14F-4D97-AF65-F5344CB8AC3E}">
        <p14:creationId xmlns:p14="http://schemas.microsoft.com/office/powerpoint/2010/main" val="319601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Proposed Solution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293" y="1128857"/>
            <a:ext cx="8524875" cy="4313238"/>
          </a:xfrm>
        </p:spPr>
        <p:txBody>
          <a:bodyPr/>
          <a:lstStyle/>
          <a:p>
            <a:r>
              <a:rPr lang="en-US" b="1" i="1" dirty="0"/>
              <a:t>Sound Field Verification </a:t>
            </a:r>
            <a:endParaRPr lang="en-US" b="1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19" y="1530874"/>
            <a:ext cx="5858241" cy="40026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749" y="5499837"/>
            <a:ext cx="884396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/>
              <a:t>The feature point of the human mouth sound field (red circle) </a:t>
            </a:r>
          </a:p>
          <a:p>
            <a:pPr algn="ctr"/>
            <a:r>
              <a:rPr lang="en-US" sz="1050" dirty="0"/>
              <a:t>and the earphone sound field (blue triangle) after principal component analysis (PCA) </a:t>
            </a:r>
          </a:p>
        </p:txBody>
      </p:sp>
    </p:spTree>
    <p:extLst>
      <p:ext uri="{BB962C8B-B14F-4D97-AF65-F5344CB8AC3E}">
        <p14:creationId xmlns:p14="http://schemas.microsoft.com/office/powerpoint/2010/main" val="269463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Proposed Solution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038" y="886109"/>
            <a:ext cx="8524875" cy="4313238"/>
          </a:xfrm>
        </p:spPr>
        <p:txBody>
          <a:bodyPr/>
          <a:lstStyle/>
          <a:p>
            <a:r>
              <a:rPr lang="en-US" b="1" i="1" dirty="0"/>
              <a:t>Loudspeaker Detection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zh-CN" dirty="0"/>
              <a:t>Detect the magnetic field emitted from the loudspeaker.</a:t>
            </a:r>
          </a:p>
          <a:p>
            <a:endParaRPr lang="en-US" b="1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117" y="1883778"/>
            <a:ext cx="5672282" cy="444584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17459" y="6329621"/>
            <a:ext cx="53599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Polar graph of the magnetic field reading for a conventional loudspeaker. </a:t>
            </a:r>
          </a:p>
        </p:txBody>
      </p:sp>
    </p:spTree>
    <p:extLst>
      <p:ext uri="{BB962C8B-B14F-4D97-AF65-F5344CB8AC3E}">
        <p14:creationId xmlns:p14="http://schemas.microsoft.com/office/powerpoint/2010/main" val="274501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58800" indent="-457200" defTabSz="0" eaLnBrk="1" hangingPunct="1">
              <a:spcAft>
                <a:spcPct val="0"/>
              </a:spcAft>
              <a:buClr>
                <a:srgbClr val="9BBB59"/>
              </a:buClr>
              <a:buSzPct val="100000"/>
              <a:buFont typeface="Wingdings" charset="2"/>
              <a:buChar char="§"/>
            </a:pPr>
            <a:r>
              <a:rPr kumimoji="0" lang="en-US" altLang="zh-CN" sz="2800" b="1" kern="1200" dirty="0">
                <a:solidFill>
                  <a:schemeClr val="bg2"/>
                </a:solidFill>
                <a:latin typeface="+mj-lt"/>
                <a:ea typeface="宋体"/>
                <a:cs typeface=""/>
                <a:sym typeface="Calibri" charset="0"/>
              </a:rPr>
              <a:t>Introduction</a:t>
            </a:r>
          </a:p>
          <a:p>
            <a:pPr marL="558800" lvl="0" indent="-457200" defTabSz="0" eaLnBrk="1" hangingPunct="1">
              <a:spcAft>
                <a:spcPct val="0"/>
              </a:spcAft>
              <a:buClr>
                <a:srgbClr val="9BBB59"/>
              </a:buClr>
              <a:buSzPct val="100000"/>
              <a:buFont typeface="Wingdings" charset="2"/>
              <a:buChar char="§"/>
            </a:pPr>
            <a:r>
              <a:rPr kumimoji="0" lang="en-US" altLang="zh-CN" sz="2800" b="1" kern="1200" dirty="0">
                <a:solidFill>
                  <a:schemeClr val="bg2"/>
                </a:solidFill>
                <a:latin typeface="+mj-lt"/>
                <a:ea typeface="宋体"/>
                <a:cs typeface=""/>
                <a:sym typeface="Calibri" charset="0"/>
              </a:rPr>
              <a:t>Problem Formulation </a:t>
            </a:r>
          </a:p>
          <a:p>
            <a:pPr marL="558800" lvl="0" indent="-457200" defTabSz="0" eaLnBrk="1" hangingPunct="1">
              <a:spcAft>
                <a:spcPct val="0"/>
              </a:spcAft>
              <a:buClr>
                <a:srgbClr val="9BBB59"/>
              </a:buClr>
              <a:buSzPct val="100000"/>
              <a:buFont typeface="Wingdings" charset="2"/>
              <a:buChar char="§"/>
            </a:pPr>
            <a:r>
              <a:rPr kumimoji="0" lang="en-US" altLang="zh-CN" sz="2800" b="1" kern="1200" dirty="0">
                <a:solidFill>
                  <a:schemeClr val="bg2"/>
                </a:solidFill>
                <a:latin typeface="+mj-lt"/>
                <a:ea typeface="宋体"/>
                <a:cs typeface=""/>
                <a:sym typeface="Calibri" charset="0"/>
              </a:rPr>
              <a:t>The Proposed Solution </a:t>
            </a:r>
          </a:p>
          <a:p>
            <a:pPr marL="558800" lvl="0" indent="-457200" defTabSz="0" eaLnBrk="1" hangingPunct="1">
              <a:spcAft>
                <a:spcPct val="0"/>
              </a:spcAft>
              <a:buClr>
                <a:srgbClr val="9BBB59"/>
              </a:buClr>
              <a:buSzPct val="100000"/>
              <a:buFont typeface="Wingdings" charset="2"/>
              <a:buChar char="§"/>
            </a:pPr>
            <a:r>
              <a:rPr lang="en-US" sz="2800" b="1" dirty="0">
                <a:latin typeface="+mj-lt"/>
              </a:rPr>
              <a:t>E</a:t>
            </a:r>
            <a:r>
              <a:rPr lang="en-US" altLang="zh-CN" sz="2800" b="1" dirty="0">
                <a:latin typeface="+mj-lt"/>
              </a:rPr>
              <a:t>valuation</a:t>
            </a:r>
            <a:endParaRPr kumimoji="0" lang="en-US" altLang="zh-CN" sz="2800" b="1" kern="1200" dirty="0">
              <a:latin typeface="+mj-lt"/>
              <a:ea typeface="宋体"/>
              <a:cs typeface=""/>
              <a:sym typeface="Calibri" charset="0"/>
            </a:endParaRPr>
          </a:p>
          <a:p>
            <a:pPr marL="558800" lvl="0" indent="-457200" defTabSz="0" eaLnBrk="1" hangingPunct="1">
              <a:spcBef>
                <a:spcPts val="300"/>
              </a:spcBef>
              <a:spcAft>
                <a:spcPct val="0"/>
              </a:spcAft>
              <a:buClr>
                <a:srgbClr val="9BBB59"/>
              </a:buClr>
              <a:buSzPct val="100000"/>
              <a:buFont typeface="Wingdings" charset="2"/>
              <a:buChar char="§"/>
            </a:pPr>
            <a:r>
              <a:rPr kumimoji="0" lang="en-US" altLang="zh-CN" sz="2800" b="1" kern="1200" dirty="0">
                <a:solidFill>
                  <a:srgbClr val="BFBFBF"/>
                </a:solidFill>
                <a:latin typeface="+mj-lt"/>
                <a:ea typeface="宋体"/>
                <a:cs typeface=""/>
                <a:sym typeface="Calibri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9985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1890" y="1200743"/>
            <a:ext cx="856211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We design and build a small testbed environment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a real loudspeaker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a smartphone hardware. </a:t>
            </a:r>
          </a:p>
          <a:p>
            <a:endParaRPr lang="en-US" dirty="0"/>
          </a:p>
          <a:p>
            <a:r>
              <a:rPr lang="en-US" dirty="0"/>
              <a:t>Our evaluation focuses on the machine-based voice impersonation anti-spoofing sub-system </a:t>
            </a:r>
          </a:p>
          <a:p>
            <a:endParaRPr lang="en-US" dirty="0"/>
          </a:p>
          <a:p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We choose the standard automatic speaker verification metrics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False </a:t>
            </a:r>
            <a:r>
              <a:rPr lang="en-US" altLang="zh-CN" dirty="0" smtClean="0"/>
              <a:t>A</a:t>
            </a:r>
            <a:r>
              <a:rPr lang="en-US" dirty="0" smtClean="0"/>
              <a:t>cceptance </a:t>
            </a:r>
            <a:r>
              <a:rPr lang="en-US" altLang="zh-CN" dirty="0" smtClean="0"/>
              <a:t>R</a:t>
            </a:r>
            <a:r>
              <a:rPr lang="en-US" dirty="0" smtClean="0"/>
              <a:t>ate </a:t>
            </a:r>
            <a:r>
              <a:rPr lang="en-US" dirty="0"/>
              <a:t>(FAR)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False </a:t>
            </a:r>
            <a:r>
              <a:rPr lang="en-US" altLang="zh-CN" dirty="0" smtClean="0"/>
              <a:t>R</a:t>
            </a:r>
            <a:r>
              <a:rPr lang="en-US" dirty="0" smtClean="0"/>
              <a:t>ejection </a:t>
            </a:r>
            <a:r>
              <a:rPr lang="en-US" altLang="zh-CN" dirty="0" smtClean="0"/>
              <a:t>R</a:t>
            </a:r>
            <a:r>
              <a:rPr lang="en-US" dirty="0" smtClean="0"/>
              <a:t>ate </a:t>
            </a:r>
            <a:r>
              <a:rPr lang="en-US" dirty="0"/>
              <a:t>(FRR)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Equal Error Rate (EER) 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sz="1800" dirty="0"/>
              <a:t> the rate at which the acceptance and rejection errors are identical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00038" y="677523"/>
            <a:ext cx="21964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Methodology</a:t>
            </a:r>
            <a:r>
              <a:rPr lang="en-US" sz="2800" b="1" dirty="0"/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300038" y="3177180"/>
            <a:ext cx="33169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Performance Metrics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244" y="5320571"/>
            <a:ext cx="5981700" cy="121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82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013" y="749300"/>
            <a:ext cx="6385030" cy="4636264"/>
          </a:xfrm>
        </p:spPr>
      </p:pic>
      <p:sp>
        <p:nvSpPr>
          <p:cNvPr id="5" name="Rectangle 4"/>
          <p:cNvSpPr/>
          <p:nvPr/>
        </p:nvSpPr>
        <p:spPr>
          <a:xfrm>
            <a:off x="1219200" y="5385564"/>
            <a:ext cx="7772401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Impact of sound source distance of our defense scheme. </a:t>
            </a:r>
          </a:p>
          <a:p>
            <a:pPr algn="ctr"/>
            <a:r>
              <a:rPr lang="en-US" sz="1800" dirty="0"/>
              <a:t>The FAR, FRR and EER values of our system are all equal to zero when the distance is less than or equal to 6 </a:t>
            </a:r>
            <a:r>
              <a:rPr lang="en-US" sz="1800" i="1" dirty="0"/>
              <a:t>cm</a:t>
            </a:r>
            <a:r>
              <a:rPr lang="en-US" sz="1800" dirty="0"/>
              <a:t>. </a:t>
            </a:r>
          </a:p>
          <a:p>
            <a:pPr algn="ctr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862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68" y="942012"/>
            <a:ext cx="6844145" cy="31810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22218" y="4315805"/>
            <a:ext cx="69826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magnetic field distribution of: (a) unshielded magnet and (b) shielded magnet.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346" y="5023691"/>
            <a:ext cx="2905413" cy="14333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75564" y="5216403"/>
            <a:ext cx="35467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Mu-metal</a:t>
            </a:r>
          </a:p>
          <a:p>
            <a:r>
              <a:rPr lang="en-US" dirty="0"/>
              <a:t>Mu-metal is a nickel-iron alloy</a:t>
            </a:r>
          </a:p>
          <a:p>
            <a:r>
              <a:rPr lang="en-US" dirty="0"/>
              <a:t>Perfect to shield the magnetic field. 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5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196" y="749299"/>
            <a:ext cx="6781422" cy="5040101"/>
          </a:xfrm>
        </p:spPr>
      </p:pic>
      <p:sp>
        <p:nvSpPr>
          <p:cNvPr id="5" name="Rectangle 4"/>
          <p:cNvSpPr/>
          <p:nvPr/>
        </p:nvSpPr>
        <p:spPr>
          <a:xfrm>
            <a:off x="1801091" y="5789400"/>
            <a:ext cx="63315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Impact of sound source distance for Magnetic field shielding of our defense scheme. </a:t>
            </a:r>
          </a:p>
        </p:txBody>
      </p:sp>
    </p:spTree>
    <p:extLst>
      <p:ext uri="{BB962C8B-B14F-4D97-AF65-F5344CB8AC3E}">
        <p14:creationId xmlns:p14="http://schemas.microsoft.com/office/powerpoint/2010/main" val="44897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06" y="984827"/>
            <a:ext cx="9144000" cy="38124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5132" y="4797246"/>
            <a:ext cx="82850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The FAR, FRR and EER values of our system with environmental magnetic interference: (a) Near a computer (iMac 27’ Late 2009) and (b) In a car’s front seat (Hyundai Sonata 2012). </a:t>
            </a:r>
          </a:p>
        </p:txBody>
      </p:sp>
    </p:spTree>
    <p:extLst>
      <p:ext uri="{BB962C8B-B14F-4D97-AF65-F5344CB8AC3E}">
        <p14:creationId xmlns:p14="http://schemas.microsoft.com/office/powerpoint/2010/main" val="162318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130" y="222574"/>
            <a:ext cx="3754877" cy="1609233"/>
          </a:xfrm>
          <a:prstGeom prst="rect">
            <a:avLst/>
          </a:prstGeom>
        </p:spPr>
      </p:pic>
      <p:pic>
        <p:nvPicPr>
          <p:cNvPr id="1036" name="Picture 12" descr="Image result for voice password wearable"/>
          <p:cNvPicPr>
            <a:picLocks noChangeAspect="1" noChangeArrowheads="1" noCrop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98" y="4365208"/>
            <a:ext cx="3225332" cy="241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548435" y="3996266"/>
            <a:ext cx="4340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Low Cost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60964" y="836022"/>
            <a:ext cx="4168302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600" dirty="0"/>
              <a:t>Voice, has a significant advantage over the conventional keyboard-based input methods</a:t>
            </a:r>
          </a:p>
        </p:txBody>
      </p:sp>
      <p:sp>
        <p:nvSpPr>
          <p:cNvPr id="12" name="AutoShape 14" descr="Image result for microphone speaker icon"/>
          <p:cNvSpPr>
            <a:spLocks noChangeAspect="1" noChangeArrowheads="1"/>
          </p:cNvSpPr>
          <p:nvPr/>
        </p:nvSpPr>
        <p:spPr bwMode="auto">
          <a:xfrm>
            <a:off x="4325566" y="193783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Rectangle 12"/>
          <p:cNvSpPr/>
          <p:nvPr/>
        </p:nvSpPr>
        <p:spPr>
          <a:xfrm>
            <a:off x="167068" y="3978549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Easy to Use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6438" y="1407508"/>
            <a:ext cx="24689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No memorization</a:t>
            </a:r>
            <a:endParaRPr lang="zh-CN" altLang="en-US" dirty="0"/>
          </a:p>
        </p:txBody>
      </p:sp>
      <p:pic>
        <p:nvPicPr>
          <p:cNvPr id="1048" name="Picture 24" descr="Related image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299" y="1839555"/>
            <a:ext cx="2833032" cy="212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Image result for voice feature wave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98" y="1831807"/>
            <a:ext cx="2710023" cy="215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252918" y="125351"/>
            <a:ext cx="8520112" cy="647700"/>
          </a:xfrm>
        </p:spPr>
        <p:txBody>
          <a:bodyPr/>
          <a:lstStyle/>
          <a:p>
            <a:r>
              <a:rPr lang="en-US" altLang="zh-CN" dirty="0"/>
              <a:t>Voice Authentication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0582" y="4378659"/>
            <a:ext cx="2786595" cy="208994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1173" y="4423901"/>
            <a:ext cx="2409903" cy="186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8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278" y="1264291"/>
            <a:ext cx="5544867" cy="407994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3498" y="5309623"/>
            <a:ext cx="82850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Authentication time comparison</a:t>
            </a:r>
          </a:p>
        </p:txBody>
      </p:sp>
    </p:spTree>
    <p:extLst>
      <p:ext uri="{BB962C8B-B14F-4D97-AF65-F5344CB8AC3E}">
        <p14:creationId xmlns:p14="http://schemas.microsoft.com/office/powerpoint/2010/main" val="360912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58800" indent="-457200" defTabSz="0" eaLnBrk="1" hangingPunct="1">
              <a:spcAft>
                <a:spcPct val="0"/>
              </a:spcAft>
              <a:buClr>
                <a:srgbClr val="9BBB59"/>
              </a:buClr>
              <a:buSzPct val="100000"/>
              <a:buFont typeface="Wingdings" charset="2"/>
              <a:buChar char="§"/>
            </a:pPr>
            <a:r>
              <a:rPr kumimoji="0" lang="en-US" altLang="zh-CN" sz="2800" b="1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宋体"/>
                <a:cs typeface=""/>
                <a:sym typeface="Calibri" charset="0"/>
              </a:rPr>
              <a:t>Introduction</a:t>
            </a:r>
          </a:p>
          <a:p>
            <a:pPr marL="558800" lvl="0" indent="-457200" defTabSz="0" eaLnBrk="1" hangingPunct="1">
              <a:spcAft>
                <a:spcPct val="0"/>
              </a:spcAft>
              <a:buClr>
                <a:srgbClr val="9BBB59"/>
              </a:buClr>
              <a:buSzPct val="100000"/>
              <a:buFont typeface="Wingdings" charset="2"/>
              <a:buChar char="§"/>
            </a:pPr>
            <a:r>
              <a:rPr kumimoji="0" lang="en-US" altLang="zh-CN" sz="2800" b="1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宋体"/>
                <a:cs typeface=""/>
                <a:sym typeface="Calibri" charset="0"/>
              </a:rPr>
              <a:t>Problem Formulation </a:t>
            </a:r>
          </a:p>
          <a:p>
            <a:pPr marL="558800" lvl="0" indent="-457200" defTabSz="0" eaLnBrk="1" hangingPunct="1">
              <a:spcAft>
                <a:spcPct val="0"/>
              </a:spcAft>
              <a:buClr>
                <a:srgbClr val="9BBB59"/>
              </a:buClr>
              <a:buSzPct val="100000"/>
              <a:buFont typeface="Wingdings" charset="2"/>
              <a:buChar char="§"/>
            </a:pPr>
            <a:r>
              <a:rPr kumimoji="0" lang="en-US" altLang="zh-CN" sz="2800" b="1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宋体"/>
                <a:cs typeface=""/>
                <a:sym typeface="Calibri" charset="0"/>
              </a:rPr>
              <a:t>The Proposed Solution </a:t>
            </a:r>
          </a:p>
          <a:p>
            <a:pPr marL="558800" lvl="0" indent="-457200" defTabSz="0" eaLnBrk="1" hangingPunct="1">
              <a:spcAft>
                <a:spcPct val="0"/>
              </a:spcAft>
              <a:buClr>
                <a:srgbClr val="9BBB59"/>
              </a:buClr>
              <a:buSzPct val="100000"/>
              <a:buFont typeface="Wingdings" charset="2"/>
              <a:buChar char="§"/>
            </a:pPr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E</a:t>
            </a:r>
            <a:r>
              <a:rPr lang="en-US" altLang="zh-CN" sz="2800" b="1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valuation</a:t>
            </a:r>
            <a:endParaRPr kumimoji="0" lang="en-US" altLang="zh-CN" sz="2800" b="1" kern="1200" dirty="0">
              <a:solidFill>
                <a:schemeClr val="bg1">
                  <a:lumMod val="75000"/>
                </a:schemeClr>
              </a:solidFill>
              <a:latin typeface="+mj-lt"/>
              <a:ea typeface="宋体"/>
              <a:cs typeface=""/>
              <a:sym typeface="Calibri" charset="0"/>
            </a:endParaRPr>
          </a:p>
          <a:p>
            <a:pPr marL="558800" lvl="0" indent="-457200" defTabSz="0" eaLnBrk="1" hangingPunct="1">
              <a:spcBef>
                <a:spcPts val="300"/>
              </a:spcBef>
              <a:spcAft>
                <a:spcPct val="0"/>
              </a:spcAft>
              <a:buClr>
                <a:srgbClr val="9BBB59"/>
              </a:buClr>
              <a:buSzPct val="100000"/>
              <a:buFont typeface="Wingdings" charset="2"/>
              <a:buChar char="§"/>
            </a:pPr>
            <a:r>
              <a:rPr kumimoji="0" lang="en-US" altLang="zh-CN" sz="2800" b="1" kern="1200" dirty="0">
                <a:latin typeface="+mj-lt"/>
                <a:ea typeface="宋体"/>
                <a:cs typeface=""/>
                <a:sym typeface="Calibri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39547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Software-based </a:t>
            </a:r>
            <a:r>
              <a:rPr lang="en-US" altLang="zh-CN" dirty="0" smtClean="0"/>
              <a:t>solution </a:t>
            </a:r>
            <a:r>
              <a:rPr lang="en-US" altLang="zh-CN" dirty="0"/>
              <a:t>tailored for mobile </a:t>
            </a:r>
            <a:r>
              <a:rPr lang="en-US" altLang="zh-CN" dirty="0" smtClean="0"/>
              <a:t>platform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defending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against</a:t>
            </a:r>
            <a:r>
              <a:rPr lang="zh-CN" altLang="en-US" dirty="0" smtClean="0"/>
              <a:t> </a:t>
            </a:r>
            <a:r>
              <a:rPr lang="en-US" altLang="zh-CN" dirty="0" smtClean="0"/>
              <a:t>voice</a:t>
            </a:r>
            <a:r>
              <a:rPr lang="zh-CN" altLang="en-US" dirty="0" smtClean="0"/>
              <a:t> </a:t>
            </a:r>
            <a:r>
              <a:rPr lang="en-US" altLang="zh-CN" dirty="0" smtClean="0"/>
              <a:t>impersonation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attacks</a:t>
            </a:r>
            <a:endParaRPr lang="en-US" altLang="zh-CN" dirty="0"/>
          </a:p>
          <a:p>
            <a:r>
              <a:rPr lang="en-US" altLang="zh-CN" dirty="0"/>
              <a:t>Defeat the vast majority of voice impersonation attacks and </a:t>
            </a:r>
            <a:r>
              <a:rPr lang="en-US" altLang="zh-CN" b="1" dirty="0">
                <a:solidFill>
                  <a:srgbClr val="FF0000"/>
                </a:solidFill>
              </a:rPr>
              <a:t>significantly raise the level of security </a:t>
            </a:r>
            <a:r>
              <a:rPr lang="en-US" altLang="zh-CN" dirty="0"/>
              <a:t>for existing voice-based mobile applications</a:t>
            </a:r>
          </a:p>
          <a:p>
            <a:endParaRPr lang="en-US" altLang="zh-CN" dirty="0"/>
          </a:p>
          <a:p>
            <a:r>
              <a:rPr lang="en-US" altLang="zh-CN" dirty="0"/>
              <a:t>Our system achieves design goals</a:t>
            </a:r>
          </a:p>
          <a:p>
            <a:pPr lvl="1"/>
            <a:r>
              <a:rPr lang="en-US" altLang="zh-CN" dirty="0"/>
              <a:t>High accuracy (~100% accuracy when &lt;= 6 cm)</a:t>
            </a:r>
          </a:p>
          <a:p>
            <a:pPr lvl="1"/>
            <a:r>
              <a:rPr lang="en-US" altLang="zh-CN" dirty="0"/>
              <a:t>Easy to integrate with off-the-shelf mobile phones (software-based approach)</a:t>
            </a:r>
          </a:p>
          <a:p>
            <a:pPr lvl="1"/>
            <a:r>
              <a:rPr lang="en-US" altLang="zh-CN" dirty="0"/>
              <a:t>Low latency (~ 6.1s for authentication)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281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TextBox 5"/>
          <p:cNvSpPr txBox="1"/>
          <p:nvPr/>
        </p:nvSpPr>
        <p:spPr>
          <a:xfrm>
            <a:off x="3307988" y="2373119"/>
            <a:ext cx="24201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Q &amp; A</a:t>
            </a:r>
          </a:p>
        </p:txBody>
      </p:sp>
      <p:pic>
        <p:nvPicPr>
          <p:cNvPr id="5" name="Picture 9" descr="imgres.jpe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411" y="3385498"/>
            <a:ext cx="1662089" cy="165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Image result for voice print wechat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70" y="1264190"/>
            <a:ext cx="4466749" cy="397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wechat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565" y="3733413"/>
            <a:ext cx="1400065" cy="136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voiceprint on wechat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92" y="1264190"/>
            <a:ext cx="2229662" cy="396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/>
          <p:cNvSpPr/>
          <p:nvPr/>
        </p:nvSpPr>
        <p:spPr bwMode="auto">
          <a:xfrm>
            <a:off x="252918" y="775831"/>
            <a:ext cx="2553511" cy="3501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sym typeface="Wingdings" panose="05000000000000000000" pitchFamily="2" charset="2"/>
              </a:rPr>
              <a:t>Voice-enable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Logins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765" y="5808275"/>
            <a:ext cx="2265835" cy="776527"/>
          </a:xfrm>
          <a:prstGeom prst="rect">
            <a:avLst/>
          </a:prstGeom>
        </p:spPr>
      </p:pic>
      <p:sp>
        <p:nvSpPr>
          <p:cNvPr id="12" name="Rectangle: Rounded Corners 11"/>
          <p:cNvSpPr/>
          <p:nvPr/>
        </p:nvSpPr>
        <p:spPr bwMode="auto">
          <a:xfrm>
            <a:off x="305113" y="5376507"/>
            <a:ext cx="1752288" cy="3501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sym typeface="Wingdings" panose="05000000000000000000" pitchFamily="2" charset="2"/>
              </a:rPr>
              <a:t>E-Commerce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: Rounded Corners 12"/>
          <p:cNvSpPr/>
          <p:nvPr/>
        </p:nvSpPr>
        <p:spPr bwMode="auto">
          <a:xfrm>
            <a:off x="3795852" y="5376507"/>
            <a:ext cx="1928875" cy="3501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zh-CN" dirty="0">
                <a:sym typeface="Wingdings" panose="05000000000000000000" pitchFamily="2" charset="2"/>
              </a:rPr>
              <a:t>Mobile Banking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4" name="图片 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354" y="6401922"/>
            <a:ext cx="1958883" cy="365760"/>
          </a:xfrm>
          <a:prstGeom prst="rect">
            <a:avLst/>
          </a:prstGeom>
        </p:spPr>
      </p:pic>
      <p:pic>
        <p:nvPicPr>
          <p:cNvPr id="15" name="图片 10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3" t="25009" r="8423" b="23250"/>
          <a:stretch/>
        </p:blipFill>
        <p:spPr>
          <a:xfrm>
            <a:off x="5727565" y="6429598"/>
            <a:ext cx="1958883" cy="362631"/>
          </a:xfrm>
          <a:prstGeom prst="rect">
            <a:avLst/>
          </a:prstGeom>
          <a:scene3d>
            <a:camera prst="orthographicFront"/>
            <a:lightRig rig="chilly" dir="t"/>
          </a:scene3d>
          <a:sp3d prstMaterial="matte"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6339" y="5751217"/>
            <a:ext cx="4535424" cy="603196"/>
          </a:xfrm>
          <a:prstGeom prst="rect">
            <a:avLst/>
          </a:prstGeom>
        </p:spPr>
      </p:pic>
      <p:pic>
        <p:nvPicPr>
          <p:cNvPr id="17" name="图片 9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58" y="6354413"/>
            <a:ext cx="703383" cy="457200"/>
          </a:xfrm>
          <a:prstGeom prst="rect">
            <a:avLst/>
          </a:prstGeom>
        </p:spPr>
      </p:pic>
      <p:pic>
        <p:nvPicPr>
          <p:cNvPr id="18" name="图片 20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416" y="1523825"/>
            <a:ext cx="700988" cy="822960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52918" y="87345"/>
            <a:ext cx="8520112" cy="647700"/>
          </a:xfrm>
        </p:spPr>
        <p:txBody>
          <a:bodyPr/>
          <a:lstStyle/>
          <a:p>
            <a:r>
              <a:rPr lang="en-US" altLang="zh-CN" dirty="0"/>
              <a:t>Voice Authentication on Smartphones</a:t>
            </a:r>
          </a:p>
        </p:txBody>
      </p:sp>
    </p:spTree>
    <p:extLst>
      <p:ext uri="{BB962C8B-B14F-4D97-AF65-F5344CB8AC3E}">
        <p14:creationId xmlns:p14="http://schemas.microsoft.com/office/powerpoint/2010/main" val="322696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58800" indent="-457200" defTabSz="0" eaLnBrk="1" hangingPunct="1">
              <a:spcAft>
                <a:spcPct val="0"/>
              </a:spcAft>
              <a:buClr>
                <a:srgbClr val="9BBB59"/>
              </a:buClr>
              <a:buSzPct val="100000"/>
              <a:buFont typeface="Wingdings" charset="2"/>
              <a:buChar char="§"/>
            </a:pPr>
            <a:r>
              <a:rPr kumimoji="0" lang="en-US" altLang="zh-CN" sz="2800" b="1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宋体"/>
                <a:cs typeface=""/>
                <a:sym typeface="Calibri" charset="0"/>
              </a:rPr>
              <a:t>Introduction</a:t>
            </a:r>
          </a:p>
          <a:p>
            <a:pPr marL="558800" lvl="0" indent="-457200" defTabSz="0" eaLnBrk="1" hangingPunct="1">
              <a:spcAft>
                <a:spcPct val="0"/>
              </a:spcAft>
              <a:buClr>
                <a:srgbClr val="9BBB59"/>
              </a:buClr>
              <a:buSzPct val="100000"/>
              <a:buFont typeface="Wingdings" charset="2"/>
              <a:buChar char="§"/>
            </a:pPr>
            <a:r>
              <a:rPr kumimoji="0" lang="en-US" altLang="zh-CN" sz="2800" b="1" kern="1200" dirty="0">
                <a:latin typeface="+mj-lt"/>
                <a:ea typeface="宋体"/>
                <a:cs typeface=""/>
                <a:sym typeface="Calibri" charset="0"/>
              </a:rPr>
              <a:t>Problem Formulation </a:t>
            </a:r>
          </a:p>
          <a:p>
            <a:pPr marL="558800" lvl="0" indent="-457200" defTabSz="0" eaLnBrk="1" hangingPunct="1">
              <a:spcAft>
                <a:spcPct val="0"/>
              </a:spcAft>
              <a:buClr>
                <a:srgbClr val="9BBB59"/>
              </a:buClr>
              <a:buSzPct val="100000"/>
              <a:buFont typeface="Wingdings" charset="2"/>
              <a:buChar char="§"/>
            </a:pPr>
            <a:r>
              <a:rPr kumimoji="0" lang="en-US" altLang="zh-CN" sz="2800" b="1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宋体"/>
                <a:cs typeface=""/>
                <a:sym typeface="Calibri" charset="0"/>
              </a:rPr>
              <a:t>The Proposed Solution </a:t>
            </a:r>
          </a:p>
          <a:p>
            <a:pPr marL="558800" lvl="0" indent="-457200" defTabSz="0" eaLnBrk="1" hangingPunct="1">
              <a:spcAft>
                <a:spcPct val="0"/>
              </a:spcAft>
              <a:buClr>
                <a:srgbClr val="9BBB59"/>
              </a:buClr>
              <a:buSzPct val="100000"/>
              <a:buFont typeface="Wingdings" charset="2"/>
              <a:buChar char="§"/>
            </a:pPr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E</a:t>
            </a:r>
            <a:r>
              <a:rPr lang="en-US" altLang="zh-CN" sz="2800" b="1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valuation</a:t>
            </a:r>
            <a:endParaRPr kumimoji="0" lang="en-US" altLang="zh-CN" sz="2800" b="1" kern="1200" dirty="0">
              <a:solidFill>
                <a:schemeClr val="bg1">
                  <a:lumMod val="75000"/>
                </a:schemeClr>
              </a:solidFill>
              <a:latin typeface="+mj-lt"/>
              <a:ea typeface="宋体"/>
              <a:cs typeface=""/>
              <a:sym typeface="Calibri" charset="0"/>
            </a:endParaRPr>
          </a:p>
          <a:p>
            <a:pPr marL="558800" lvl="0" indent="-457200" defTabSz="0" eaLnBrk="1" hangingPunct="1">
              <a:spcBef>
                <a:spcPts val="300"/>
              </a:spcBef>
              <a:spcAft>
                <a:spcPct val="0"/>
              </a:spcAft>
              <a:buClr>
                <a:srgbClr val="9BBB59"/>
              </a:buClr>
              <a:buSzPct val="100000"/>
              <a:buFont typeface="Wingdings" charset="2"/>
              <a:buChar char="§"/>
            </a:pPr>
            <a:r>
              <a:rPr kumimoji="0" lang="en-US" altLang="zh-CN" sz="2800" b="1" kern="1200" dirty="0">
                <a:solidFill>
                  <a:srgbClr val="BFBFBF"/>
                </a:solidFill>
                <a:latin typeface="+mj-lt"/>
                <a:ea typeface="宋体"/>
                <a:cs typeface=""/>
                <a:sym typeface="Calibri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9161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 Formulation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038" y="871368"/>
            <a:ext cx="8524875" cy="4313238"/>
          </a:xfrm>
        </p:spPr>
        <p:txBody>
          <a:bodyPr/>
          <a:lstStyle/>
          <a:p>
            <a:r>
              <a:rPr lang="en-US" altLang="zh-CN" dirty="0"/>
              <a:t>The human voice could often be exposed to the public, an attacker can:</a:t>
            </a:r>
          </a:p>
          <a:p>
            <a:pPr lvl="1"/>
            <a:r>
              <a:rPr lang="en-US" altLang="zh-CN" b="1" dirty="0"/>
              <a:t>Collect sound samples </a:t>
            </a:r>
            <a:r>
              <a:rPr lang="en-US" altLang="zh-CN" dirty="0"/>
              <a:t>of targeted victims</a:t>
            </a:r>
          </a:p>
          <a:p>
            <a:pPr lvl="1"/>
            <a:r>
              <a:rPr lang="en-US" altLang="zh-CN" b="1" dirty="0"/>
              <a:t>Change</a:t>
            </a:r>
            <a:r>
              <a:rPr lang="en-US" altLang="zh-CN" dirty="0"/>
              <a:t> </a:t>
            </a:r>
            <a:r>
              <a:rPr lang="en-US" altLang="zh-CN" b="1" dirty="0"/>
              <a:t>voice biometrics </a:t>
            </a:r>
            <a:r>
              <a:rPr lang="en-US" altLang="zh-CN" dirty="0"/>
              <a:t>by using different methods</a:t>
            </a:r>
          </a:p>
          <a:p>
            <a:pPr lvl="1"/>
            <a:r>
              <a:rPr lang="en-US" altLang="zh-CN" b="1" dirty="0"/>
              <a:t>Launch </a:t>
            </a:r>
            <a:r>
              <a:rPr lang="en-US" altLang="zh-CN" b="1" i="1" dirty="0"/>
              <a:t>voice impersonation attacks </a:t>
            </a:r>
            <a:r>
              <a:rPr lang="en-US" altLang="zh-CN" dirty="0"/>
              <a:t>to spoof those voice-based applications</a:t>
            </a:r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338949" y="3645393"/>
            <a:ext cx="2451825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dirty="0"/>
              <a:t>Voice Replay Attack</a:t>
            </a:r>
          </a:p>
        </p:txBody>
      </p:sp>
      <p:pic>
        <p:nvPicPr>
          <p:cNvPr id="3074" name="Picture 2" descr="Image result for voice recordi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022" y="2378675"/>
            <a:ext cx="835966" cy="114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lated image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251" y="2378674"/>
            <a:ext cx="2249682" cy="1124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voice replay attack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39" y="4120512"/>
            <a:ext cx="2890785" cy="192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3196705" y="3644190"/>
            <a:ext cx="2721130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dirty="0"/>
              <a:t>Voice Morphing Attack</a:t>
            </a:r>
            <a:endParaRPr lang="zh-CN" altLang="en-US" dirty="0"/>
          </a:p>
        </p:txBody>
      </p:sp>
      <p:pic>
        <p:nvPicPr>
          <p:cNvPr id="3080" name="Picture 8" descr="Image result for voice morphing software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705" y="4101378"/>
            <a:ext cx="2647280" cy="271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120801" y="3651072"/>
            <a:ext cx="290707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dirty="0"/>
              <a:t>Voice Synthesize Attack</a:t>
            </a:r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5141" y="4173250"/>
            <a:ext cx="3110044" cy="356890"/>
          </a:xfrm>
          <a:prstGeom prst="rect">
            <a:avLst/>
          </a:prstGeom>
        </p:spPr>
      </p:pic>
      <p:pic>
        <p:nvPicPr>
          <p:cNvPr id="3082" name="Picture 10" descr="Image result for adobe voco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110" y="4596790"/>
            <a:ext cx="3194347" cy="179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27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 Formulation 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038" y="1045729"/>
            <a:ext cx="8524875" cy="4313238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Adversary Model</a:t>
            </a:r>
          </a:p>
          <a:p>
            <a:r>
              <a:rPr lang="en-US" altLang="zh-CN" sz="2400" dirty="0"/>
              <a:t>V</a:t>
            </a:r>
            <a:r>
              <a:rPr lang="en-US" sz="2400" dirty="0"/>
              <a:t>oice impersonation attacks</a:t>
            </a:r>
          </a:p>
          <a:p>
            <a:pPr lvl="1"/>
            <a:r>
              <a:rPr lang="en-US" altLang="zh-CN" sz="2200" b="1" dirty="0"/>
              <a:t>Machine-based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Voice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Impersonation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Attack</a:t>
            </a:r>
          </a:p>
          <a:p>
            <a:pPr lvl="2"/>
            <a:r>
              <a:rPr lang="en-US" altLang="zh-CN" sz="2200" dirty="0"/>
              <a:t>Voice</a:t>
            </a:r>
            <a:r>
              <a:rPr lang="zh-CN" altLang="en-US" sz="2200" dirty="0"/>
              <a:t> </a:t>
            </a:r>
            <a:r>
              <a:rPr lang="en-US" altLang="zh-CN" sz="2200" dirty="0"/>
              <a:t>Replay</a:t>
            </a:r>
            <a:r>
              <a:rPr lang="zh-CN" altLang="en-US" sz="2200" dirty="0"/>
              <a:t> </a:t>
            </a:r>
            <a:r>
              <a:rPr lang="en-US" altLang="zh-CN" sz="2200" dirty="0"/>
              <a:t>Attack</a:t>
            </a:r>
          </a:p>
          <a:p>
            <a:pPr lvl="2"/>
            <a:r>
              <a:rPr lang="en-US" altLang="zh-CN" sz="2200" dirty="0"/>
              <a:t>Voice</a:t>
            </a:r>
            <a:r>
              <a:rPr lang="zh-CN" altLang="en-US" sz="2200" dirty="0"/>
              <a:t> </a:t>
            </a:r>
            <a:r>
              <a:rPr lang="en-US" altLang="zh-CN" sz="2200" dirty="0"/>
              <a:t>Morphing</a:t>
            </a:r>
            <a:r>
              <a:rPr lang="zh-CN" altLang="en-US" sz="2200" dirty="0"/>
              <a:t> </a:t>
            </a:r>
            <a:r>
              <a:rPr lang="en-US" altLang="zh-CN" sz="2200" dirty="0"/>
              <a:t>Attack</a:t>
            </a:r>
          </a:p>
          <a:p>
            <a:pPr lvl="2"/>
            <a:r>
              <a:rPr lang="en-US" altLang="zh-CN" sz="2200" dirty="0"/>
              <a:t>Voice</a:t>
            </a:r>
            <a:r>
              <a:rPr lang="zh-CN" altLang="en-US" sz="2200" dirty="0"/>
              <a:t> </a:t>
            </a:r>
            <a:r>
              <a:rPr lang="en-US" altLang="zh-CN" sz="2200" dirty="0"/>
              <a:t>Synthesize</a:t>
            </a:r>
            <a:r>
              <a:rPr lang="zh-CN" altLang="en-US" sz="2200" dirty="0"/>
              <a:t> </a:t>
            </a:r>
            <a:r>
              <a:rPr lang="en-US" altLang="zh-CN" sz="2200" dirty="0"/>
              <a:t>Attack</a:t>
            </a:r>
          </a:p>
          <a:p>
            <a:pPr lvl="1"/>
            <a:r>
              <a:rPr lang="en-US" altLang="zh-CN" sz="2200" b="1" dirty="0"/>
              <a:t>Human-based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Voice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Impersonation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Attack</a:t>
            </a:r>
          </a:p>
          <a:p>
            <a:pPr lvl="2"/>
            <a:r>
              <a:rPr lang="en-US" dirty="0"/>
              <a:t>Human Mimicking</a:t>
            </a:r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4" name="Picture 2" descr="Image result for human mimicking voice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573" y="4476135"/>
            <a:ext cx="3175818" cy="158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18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000" dirty="0"/>
              <a:t>Existing Solutions: Automatic speaker verification (ASV) system </a:t>
            </a:r>
            <a:endParaRPr lang="zh-CN" alt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754" y="805342"/>
            <a:ext cx="5259420" cy="22888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87433" y="3172569"/>
            <a:ext cx="614196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1200" dirty="0"/>
              <a:t>A generic automatic speaker verification (ASV) system with seven possible attack points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035" y="3527927"/>
            <a:ext cx="9041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ASV system: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dirty="0"/>
              <a:t>Effective in detecting </a:t>
            </a:r>
            <a:r>
              <a:rPr lang="en-US" altLang="zh-CN" sz="1600" i="1" dirty="0"/>
              <a:t>human voice imitation </a:t>
            </a:r>
            <a:r>
              <a:rPr lang="en-US" altLang="zh-CN" sz="1600" dirty="0"/>
              <a:t>(human mimicking)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600" dirty="0"/>
              <a:t>Ineffective in detecting </a:t>
            </a:r>
            <a:r>
              <a:rPr lang="en-US" altLang="zh-CN" sz="1600" i="1" dirty="0"/>
              <a:t>machine-based voice impersonation </a:t>
            </a:r>
            <a:r>
              <a:rPr lang="en-US" altLang="zh-CN" sz="1600" dirty="0"/>
              <a:t>attacks	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734" y="4437283"/>
            <a:ext cx="3621460" cy="243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 Formulation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Can we build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software-based</a:t>
            </a:r>
            <a:r>
              <a:rPr lang="en-US" altLang="zh-CN" dirty="0"/>
              <a:t> defense system tailored for mobile platforms against voice impersonation attacks?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… and meet these design goals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High accuracy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Easy to integrate with off-the-shelf mobile phones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Low latency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Low computational cost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77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Gaddis_CntrlStrc">
  <a:themeElements>
    <a:clrScheme name="2_Gaddis_CntrlStrc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Gaddis_CntrlStrc">
      <a:majorFont>
        <a:latin typeface="Arial"/>
        <a:ea typeface=""/>
        <a:cs typeface="Arial"/>
      </a:majorFont>
      <a:minorFont>
        <a:latin typeface="Times New Roman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2_Gaddis_CntrlStr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Gaddis_CntrlStr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Gaddis_CntrlStr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Gaddis_CntrlStr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Gaddis_CntrlStr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Gaddis_CntrlStr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Gaddis_CntrlStr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Gaddis_CntrlStr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Gaddis_CntrlStr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Gaddis_CntrlStr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Gaddis_CntrlStr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Gaddis_CntrlStr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43958</TotalTime>
  <Words>1924</Words>
  <Application>Microsoft Macintosh PowerPoint</Application>
  <PresentationFormat>On-screen Show (4:3)</PresentationFormat>
  <Paragraphs>254</Paragraphs>
  <Slides>33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9" baseType="lpstr">
      <vt:lpstr> Arial</vt:lpstr>
      <vt:lpstr>Adobe Devanagari</vt:lpstr>
      <vt:lpstr>Agency FB</vt:lpstr>
      <vt:lpstr>Baskerville Old Face</vt:lpstr>
      <vt:lpstr>Calibri</vt:lpstr>
      <vt:lpstr>ＭＳ Ｐゴシック</vt:lpstr>
      <vt:lpstr>PMingLiU</vt:lpstr>
      <vt:lpstr>Times New Roman</vt:lpstr>
      <vt:lpstr>Tw Cen MT</vt:lpstr>
      <vt:lpstr>URWPalladioL</vt:lpstr>
      <vt:lpstr>Wingdings</vt:lpstr>
      <vt:lpstr>ヒラギノ角ゴ Pro W3</vt:lpstr>
      <vt:lpstr>宋体</vt:lpstr>
      <vt:lpstr>Arial</vt:lpstr>
      <vt:lpstr>Standarddesign</vt:lpstr>
      <vt:lpstr>2_Gaddis_CntrlStrc</vt:lpstr>
      <vt:lpstr>PowerPoint Presentation</vt:lpstr>
      <vt:lpstr>Outline</vt:lpstr>
      <vt:lpstr>Voice Authentication</vt:lpstr>
      <vt:lpstr>Voice Authentication on Smartphones</vt:lpstr>
      <vt:lpstr>Outline</vt:lpstr>
      <vt:lpstr>Problem Formulation  </vt:lpstr>
      <vt:lpstr>Problem Formulation  </vt:lpstr>
      <vt:lpstr>Existing Solutions: Automatic speaker verification (ASV) system </vt:lpstr>
      <vt:lpstr>Problem Formulation  </vt:lpstr>
      <vt:lpstr>Problem Formulation  </vt:lpstr>
      <vt:lpstr>Outline</vt:lpstr>
      <vt:lpstr>Proposed Solution</vt:lpstr>
      <vt:lpstr>Proposed Solution</vt:lpstr>
      <vt:lpstr>Proposed Solution </vt:lpstr>
      <vt:lpstr>Proposed Solution</vt:lpstr>
      <vt:lpstr>Proposed Solution</vt:lpstr>
      <vt:lpstr>Proposed Solution</vt:lpstr>
      <vt:lpstr>Proposed Solution </vt:lpstr>
      <vt:lpstr>The Proposed Solution </vt:lpstr>
      <vt:lpstr>The Proposed Solution </vt:lpstr>
      <vt:lpstr>The Proposed Solution </vt:lpstr>
      <vt:lpstr>The Proposed Solution </vt:lpstr>
      <vt:lpstr>The Proposed Solution </vt:lpstr>
      <vt:lpstr>Outline</vt:lpstr>
      <vt:lpstr>Evaluation </vt:lpstr>
      <vt:lpstr>Evaluation  </vt:lpstr>
      <vt:lpstr>Evaluation </vt:lpstr>
      <vt:lpstr>Evaluation</vt:lpstr>
      <vt:lpstr>Evaluation</vt:lpstr>
      <vt:lpstr>Evaluation</vt:lpstr>
      <vt:lpstr>Outline</vt:lpstr>
      <vt:lpstr>Conclusion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quake0day</dc:creator>
  <dc:description>PresentationLoad.com</dc:description>
  <cp:lastModifiedBy>Microsoft Office User</cp:lastModifiedBy>
  <cp:revision>1402</cp:revision>
  <dcterms:created xsi:type="dcterms:W3CDTF">2011-12-10T02:50:46Z</dcterms:created>
  <dcterms:modified xsi:type="dcterms:W3CDTF">2017-06-06T16:44:27Z</dcterms:modified>
</cp:coreProperties>
</file>